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3" r:id="rId16"/>
    <p:sldId id="270" r:id="rId17"/>
    <p:sldId id="271" r:id="rId18"/>
    <p:sldId id="272" r:id="rId19"/>
    <p:sldId id="274" r:id="rId2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4" roundtripDataSignature="AMtx7mhWL7zTetL7NHXffwLmhgmPx3sGn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2" d="100"/>
          <a:sy n="42" d="100"/>
        </p:scale>
        <p:origin x="48" y="5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7" name="Google Shape;177;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0" name="Google Shape;190;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3" name="Google Shape;20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9" name="Google Shape;209;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1" name="Google Shape;221;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4" name="Google Shape;274;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4" name="Google Shape;234;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6" name="Google Shape;246;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9" name="Google Shape;259;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8" name="Google Shape;288;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7" name="Google Shape;9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6" name="Google Shape;10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2" name="Google Shape;11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8" name="Google Shape;11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5" name="Google Shape;12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8" name="Google Shape;13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1" name="Google Shape;15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4" name="Google Shape;16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3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3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3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3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3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5"/>
          <p:cNvSpPr>
            <a:spLocks noGrp="1"/>
          </p:cNvSpPr>
          <p:nvPr>
            <p:ph type="pic" idx="2"/>
          </p:nvPr>
        </p:nvSpPr>
        <p:spPr>
          <a:xfrm>
            <a:off x="5183188" y="987425"/>
            <a:ext cx="6172200" cy="4873625"/>
          </a:xfrm>
          <a:prstGeom prst="rect">
            <a:avLst/>
          </a:prstGeom>
          <a:noFill/>
          <a:ln>
            <a:noFill/>
          </a:ln>
        </p:spPr>
      </p:sp>
      <p:sp>
        <p:nvSpPr>
          <p:cNvPr id="68" name="Google Shape;68;p3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hyperlink" Target="mailto:jleonard@skillslibrary.com" TargetMode="External"/><Relationship Id="rId4" Type="http://schemas.openxmlformats.org/officeDocument/2006/relationships/hyperlink" Target="https://skillslibrary-rsta.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skillslibrary-rsta.com/scheduletoday.asp?key=key1"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hyperlink" Target="https://skillslibrary-rsta.com/studentpages" TargetMode="External"/><Relationship Id="rId4" Type="http://schemas.openxmlformats.org/officeDocument/2006/relationships/hyperlink" Target="https://skillslibrary-bos.com/expcalendar.asp"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skillslibrary-rsta.com/studentpage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hyperlink" Target="mailto:exploratory@skillslibrary.co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7"/>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910D31E-9277-001D-8E26-8D4A51E20D8A}"/>
              </a:ext>
            </a:extLst>
          </p:cNvPr>
          <p:cNvSpPr/>
          <p:nvPr/>
        </p:nvSpPr>
        <p:spPr>
          <a:xfrm>
            <a:off x="5334000" y="622301"/>
            <a:ext cx="6392330" cy="4737100"/>
          </a:xfrm>
          <a:prstGeom prst="roundRect">
            <a:avLst>
              <a:gd name="adj" fmla="val 50000"/>
            </a:avLst>
          </a:prstGeom>
          <a:solidFill>
            <a:schemeClr val="bg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Google Shape;91;p1"/>
          <p:cNvSpPr txBox="1"/>
          <p:nvPr/>
        </p:nvSpPr>
        <p:spPr>
          <a:xfrm>
            <a:off x="427036" y="5663331"/>
            <a:ext cx="11460163" cy="1194669"/>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000000"/>
              </a:buClr>
              <a:buSzPts val="2800"/>
              <a:buFont typeface="Arial"/>
              <a:buNone/>
            </a:pPr>
            <a:r>
              <a:rPr lang="en-US" sz="2800" b="1" i="1" u="none" strike="noStrike" cap="none" dirty="0">
                <a:solidFill>
                  <a:schemeClr val="dk1"/>
                </a:solidFill>
                <a:latin typeface="Calibri"/>
                <a:ea typeface="Calibri"/>
                <a:cs typeface="Calibri"/>
                <a:sym typeface="Calibri"/>
              </a:rPr>
              <a:t>For technical  assistance: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2800"/>
              <a:buFont typeface="Arial"/>
              <a:buNone/>
            </a:pPr>
            <a:r>
              <a:rPr lang="en-US" sz="2800" b="0" i="0" u="none" strike="noStrike" cap="none" dirty="0">
                <a:solidFill>
                  <a:schemeClr val="dk1"/>
                </a:solidFill>
                <a:latin typeface="Calibri"/>
                <a:ea typeface="Calibri"/>
                <a:cs typeface="Calibri"/>
                <a:sym typeface="Calibri"/>
              </a:rPr>
              <a:t>Jennifer Leonard | </a:t>
            </a:r>
            <a:r>
              <a:rPr lang="en-US" sz="2800" b="0" i="0" u="sng" strike="noStrike" cap="none" dirty="0">
                <a:solidFill>
                  <a:schemeClr val="dk1"/>
                </a:solidFill>
                <a:latin typeface="Calibri"/>
                <a:ea typeface="Calibri"/>
                <a:cs typeface="Calibri"/>
                <a:sym typeface="Calibri"/>
              </a:rPr>
              <a:t>jleonard@skillslibrary.com</a:t>
            </a:r>
            <a:r>
              <a:rPr lang="en-US" sz="2800" b="0" i="0" u="none" strike="noStrike" cap="none" dirty="0">
                <a:solidFill>
                  <a:schemeClr val="dk1"/>
                </a:solidFill>
                <a:latin typeface="Calibri"/>
                <a:ea typeface="Calibri"/>
                <a:cs typeface="Calibri"/>
                <a:sym typeface="Calibri"/>
              </a:rPr>
              <a:t>| Phone/Text: 781-321-7894 </a:t>
            </a:r>
            <a:endParaRPr sz="1400" b="0" i="0" u="none" strike="noStrike" cap="none" dirty="0">
              <a:solidFill>
                <a:srgbClr val="000000"/>
              </a:solidFill>
              <a:latin typeface="Arial"/>
              <a:ea typeface="Arial"/>
              <a:cs typeface="Arial"/>
              <a:sym typeface="Arial"/>
            </a:endParaRPr>
          </a:p>
        </p:txBody>
      </p:sp>
      <p:sp>
        <p:nvSpPr>
          <p:cNvPr id="92" name="Google Shape;92;p1"/>
          <p:cNvSpPr txBox="1">
            <a:spLocks noGrp="1"/>
          </p:cNvSpPr>
          <p:nvPr>
            <p:ph type="ctrTitle"/>
          </p:nvPr>
        </p:nvSpPr>
        <p:spPr>
          <a:xfrm>
            <a:off x="5939362" y="995815"/>
            <a:ext cx="5130798" cy="2750419"/>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11111"/>
              <a:buFont typeface="Calibri"/>
              <a:buNone/>
            </a:pPr>
            <a:r>
              <a:rPr lang="en-US" dirty="0"/>
              <a:t>Exploratory Teacher and Student Screens</a:t>
            </a:r>
            <a:endParaRPr dirty="0"/>
          </a:p>
        </p:txBody>
      </p:sp>
      <p:sp>
        <p:nvSpPr>
          <p:cNvPr id="93" name="Google Shape;93;p1"/>
          <p:cNvSpPr txBox="1">
            <a:spLocks noGrp="1"/>
          </p:cNvSpPr>
          <p:nvPr>
            <p:ph type="subTitle" idx="1"/>
          </p:nvPr>
        </p:nvSpPr>
        <p:spPr>
          <a:xfrm>
            <a:off x="6017681" y="3801811"/>
            <a:ext cx="5130798" cy="1113089"/>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r>
              <a:rPr lang="en-US" dirty="0"/>
              <a:t>Skills Library Database </a:t>
            </a:r>
            <a:endParaRPr dirty="0"/>
          </a:p>
          <a:p>
            <a:pPr marL="0" lvl="0" indent="0" algn="ctr" rtl="0">
              <a:lnSpc>
                <a:spcPct val="90000"/>
              </a:lnSpc>
              <a:spcBef>
                <a:spcPts val="1000"/>
              </a:spcBef>
              <a:spcAft>
                <a:spcPts val="0"/>
              </a:spcAft>
              <a:buClr>
                <a:schemeClr val="dk1"/>
              </a:buClr>
              <a:buSzPts val="2400"/>
              <a:buNone/>
            </a:pPr>
            <a:r>
              <a:rPr lang="en-US" dirty="0"/>
              <a:t>Fall 2024</a:t>
            </a:r>
            <a:endParaRPr dirty="0"/>
          </a:p>
        </p:txBody>
      </p:sp>
      <p:pic>
        <p:nvPicPr>
          <p:cNvPr id="94" name="Google Shape;94;p1" descr="A white paper with black text&#10;&#10;Description automatically generated"/>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a:off x="263142" y="3601718"/>
            <a:ext cx="2039116" cy="188976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8"/>
        <p:cNvGrpSpPr/>
        <p:nvPr/>
      </p:nvGrpSpPr>
      <p:grpSpPr>
        <a:xfrm>
          <a:off x="0" y="0"/>
          <a:ext cx="0" cy="0"/>
          <a:chOff x="0" y="0"/>
          <a:chExt cx="0" cy="0"/>
        </a:xfrm>
      </p:grpSpPr>
      <p:sp>
        <p:nvSpPr>
          <p:cNvPr id="179" name="Google Shape;179;p24"/>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0" name="Google Shape;180;p24"/>
          <p:cNvSpPr/>
          <p:nvPr/>
        </p:nvSpPr>
        <p:spPr>
          <a:xfrm rot="-2700000" flipH="1">
            <a:off x="-376156" y="-253670"/>
            <a:ext cx="1827638" cy="1376989"/>
          </a:xfrm>
          <a:custGeom>
            <a:avLst/>
            <a:gdLst/>
            <a:ahLst/>
            <a:cxnLst/>
            <a:rect l="l" t="t" r="r" b="b"/>
            <a:pathLst>
              <a:path w="1827638" h="1376989" extrusionOk="0">
                <a:moveTo>
                  <a:pt x="0" y="987379"/>
                </a:moveTo>
                <a:lnTo>
                  <a:pt x="987379" y="0"/>
                </a:lnTo>
                <a:lnTo>
                  <a:pt x="1827638" y="840260"/>
                </a:lnTo>
                <a:lnTo>
                  <a:pt x="1827638" y="1376989"/>
                </a:lnTo>
                <a:lnTo>
                  <a:pt x="0" y="1376989"/>
                </a:lnTo>
                <a:close/>
              </a:path>
            </a:pathLst>
          </a:custGeom>
          <a:solidFill>
            <a:schemeClr val="accent1">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1" name="Google Shape;181;p24"/>
          <p:cNvSpPr/>
          <p:nvPr/>
        </p:nvSpPr>
        <p:spPr>
          <a:xfrm rot="-2700000" flipH="1">
            <a:off x="891641" y="422146"/>
            <a:ext cx="645368" cy="645368"/>
          </a:xfrm>
          <a:prstGeom prst="rect">
            <a:avLst/>
          </a:prstGeom>
          <a:solidFill>
            <a:schemeClr val="accent1">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2" name="Google Shape;182;p24"/>
          <p:cNvSpPr/>
          <p:nvPr/>
        </p:nvSpPr>
        <p:spPr>
          <a:xfrm rot="-2700000" flipH="1">
            <a:off x="10043482" y="655140"/>
            <a:ext cx="687472" cy="687472"/>
          </a:xfrm>
          <a:prstGeom prst="rect">
            <a:avLst/>
          </a:prstGeom>
          <a:solidFill>
            <a:schemeClr val="accent4">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3" name="Google Shape;183;p24"/>
          <p:cNvSpPr/>
          <p:nvPr/>
        </p:nvSpPr>
        <p:spPr>
          <a:xfrm rot="10800000" flipH="1">
            <a:off x="9356643" y="0"/>
            <a:ext cx="2835357" cy="1480837"/>
          </a:xfrm>
          <a:custGeom>
            <a:avLst/>
            <a:gdLst/>
            <a:ahLst/>
            <a:cxnLst/>
            <a:rect l="l" t="t" r="r" b="b"/>
            <a:pathLst>
              <a:path w="2835357" h="1480837" extrusionOk="0">
                <a:moveTo>
                  <a:pt x="2835357" y="1480837"/>
                </a:moveTo>
                <a:lnTo>
                  <a:pt x="0" y="1480837"/>
                </a:lnTo>
                <a:lnTo>
                  <a:pt x="1552727" y="0"/>
                </a:lnTo>
                <a:lnTo>
                  <a:pt x="2835357" y="1223245"/>
                </a:lnTo>
                <a:close/>
              </a:path>
            </a:pathLst>
          </a:custGeom>
          <a:solidFill>
            <a:schemeClr val="accent4">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4" name="Google Shape;184;p24"/>
          <p:cNvSpPr/>
          <p:nvPr/>
        </p:nvSpPr>
        <p:spPr>
          <a:xfrm flipH="1">
            <a:off x="7976344" y="6115501"/>
            <a:ext cx="1494513" cy="742499"/>
          </a:xfrm>
          <a:prstGeom prst="triangle">
            <a:avLst>
              <a:gd name="adj" fmla="val 50000"/>
            </a:avLst>
          </a:prstGeom>
          <a:solidFill>
            <a:schemeClr val="accent1">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5" name="Google Shape;185;p24"/>
          <p:cNvSpPr/>
          <p:nvPr/>
        </p:nvSpPr>
        <p:spPr>
          <a:xfrm flipH="1">
            <a:off x="7604080" y="6453143"/>
            <a:ext cx="814903" cy="404857"/>
          </a:xfrm>
          <a:prstGeom prst="triangle">
            <a:avLst>
              <a:gd name="adj" fmla="val 50000"/>
            </a:avLst>
          </a:prstGeom>
          <a:solidFill>
            <a:schemeClr val="accent1">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6" name="Google Shape;186;p24"/>
          <p:cNvSpPr/>
          <p:nvPr/>
        </p:nvSpPr>
        <p:spPr>
          <a:xfrm>
            <a:off x="7460269" y="288485"/>
            <a:ext cx="4084320" cy="2708715"/>
          </a:xfrm>
          <a:prstGeom prst="wedgeRectCallout">
            <a:avLst>
              <a:gd name="adj1" fmla="val -50575"/>
              <a:gd name="adj2" fmla="val 79374"/>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1F3864"/>
                </a:solidFill>
                <a:latin typeface="Calibri"/>
                <a:ea typeface="Calibri"/>
                <a:cs typeface="Calibri"/>
                <a:sym typeface="Calibri"/>
              </a:rPr>
              <a:t>Later in the Exploratory program, students will use the Exploratory screens to fill in program choice forms, career interests exercises, surveys or other items.</a:t>
            </a:r>
            <a:endParaRPr sz="1400" b="0" i="0" u="none" strike="noStrike" cap="none">
              <a:solidFill>
                <a:srgbClr val="000000"/>
              </a:solidFill>
              <a:latin typeface="Arial"/>
              <a:ea typeface="Arial"/>
              <a:cs typeface="Arial"/>
              <a:sym typeface="Arial"/>
            </a:endParaRPr>
          </a:p>
        </p:txBody>
      </p:sp>
      <p:pic>
        <p:nvPicPr>
          <p:cNvPr id="187" name="Google Shape;187;p24"/>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a:off x="2042934" y="184150"/>
            <a:ext cx="4559014" cy="6489700"/>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1"/>
        <p:cNvGrpSpPr/>
        <p:nvPr/>
      </p:nvGrpSpPr>
      <p:grpSpPr>
        <a:xfrm>
          <a:off x="0" y="0"/>
          <a:ext cx="0" cy="0"/>
          <a:chOff x="0" y="0"/>
          <a:chExt cx="0" cy="0"/>
        </a:xfrm>
      </p:grpSpPr>
      <p:sp>
        <p:nvSpPr>
          <p:cNvPr id="192" name="Google Shape;192;p25"/>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3" name="Google Shape;193;p25"/>
          <p:cNvSpPr/>
          <p:nvPr/>
        </p:nvSpPr>
        <p:spPr>
          <a:xfrm rot="-2700000" flipH="1">
            <a:off x="-376156" y="-253670"/>
            <a:ext cx="1827638" cy="1376989"/>
          </a:xfrm>
          <a:custGeom>
            <a:avLst/>
            <a:gdLst/>
            <a:ahLst/>
            <a:cxnLst/>
            <a:rect l="l" t="t" r="r" b="b"/>
            <a:pathLst>
              <a:path w="1827638" h="1376989" extrusionOk="0">
                <a:moveTo>
                  <a:pt x="0" y="987379"/>
                </a:moveTo>
                <a:lnTo>
                  <a:pt x="987379" y="0"/>
                </a:lnTo>
                <a:lnTo>
                  <a:pt x="1827638" y="840260"/>
                </a:lnTo>
                <a:lnTo>
                  <a:pt x="1827638" y="1376989"/>
                </a:lnTo>
                <a:lnTo>
                  <a:pt x="0" y="1376989"/>
                </a:lnTo>
                <a:close/>
              </a:path>
            </a:pathLst>
          </a:custGeom>
          <a:solidFill>
            <a:schemeClr val="accent1">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4" name="Google Shape;194;p25"/>
          <p:cNvSpPr/>
          <p:nvPr/>
        </p:nvSpPr>
        <p:spPr>
          <a:xfrm rot="-2700000" flipH="1">
            <a:off x="891641" y="422146"/>
            <a:ext cx="645368" cy="645368"/>
          </a:xfrm>
          <a:prstGeom prst="rect">
            <a:avLst/>
          </a:prstGeom>
          <a:solidFill>
            <a:schemeClr val="accent1">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5" name="Google Shape;195;p25"/>
          <p:cNvSpPr/>
          <p:nvPr/>
        </p:nvSpPr>
        <p:spPr>
          <a:xfrm rot="-2700000" flipH="1">
            <a:off x="10043482" y="655140"/>
            <a:ext cx="687472" cy="687472"/>
          </a:xfrm>
          <a:prstGeom prst="rect">
            <a:avLst/>
          </a:prstGeom>
          <a:solidFill>
            <a:schemeClr val="accent4">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6" name="Google Shape;196;p25"/>
          <p:cNvSpPr/>
          <p:nvPr/>
        </p:nvSpPr>
        <p:spPr>
          <a:xfrm rot="10800000" flipH="1">
            <a:off x="9356643" y="0"/>
            <a:ext cx="2835357" cy="1480837"/>
          </a:xfrm>
          <a:custGeom>
            <a:avLst/>
            <a:gdLst/>
            <a:ahLst/>
            <a:cxnLst/>
            <a:rect l="l" t="t" r="r" b="b"/>
            <a:pathLst>
              <a:path w="2835357" h="1480837" extrusionOk="0">
                <a:moveTo>
                  <a:pt x="2835357" y="1480837"/>
                </a:moveTo>
                <a:lnTo>
                  <a:pt x="0" y="1480837"/>
                </a:lnTo>
                <a:lnTo>
                  <a:pt x="1552727" y="0"/>
                </a:lnTo>
                <a:lnTo>
                  <a:pt x="2835357" y="1223245"/>
                </a:lnTo>
                <a:close/>
              </a:path>
            </a:pathLst>
          </a:custGeom>
          <a:solidFill>
            <a:schemeClr val="accent4">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7" name="Google Shape;197;p25"/>
          <p:cNvSpPr/>
          <p:nvPr/>
        </p:nvSpPr>
        <p:spPr>
          <a:xfrm flipH="1">
            <a:off x="7976344" y="6115501"/>
            <a:ext cx="1494513" cy="742499"/>
          </a:xfrm>
          <a:prstGeom prst="triangle">
            <a:avLst>
              <a:gd name="adj" fmla="val 50000"/>
            </a:avLst>
          </a:prstGeom>
          <a:solidFill>
            <a:schemeClr val="accent1">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8" name="Google Shape;198;p25"/>
          <p:cNvSpPr/>
          <p:nvPr/>
        </p:nvSpPr>
        <p:spPr>
          <a:xfrm flipH="1">
            <a:off x="7604080" y="6453143"/>
            <a:ext cx="814903" cy="404857"/>
          </a:xfrm>
          <a:prstGeom prst="triangle">
            <a:avLst>
              <a:gd name="adj" fmla="val 50000"/>
            </a:avLst>
          </a:prstGeom>
          <a:solidFill>
            <a:schemeClr val="accent1">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99" name="Google Shape;199;p25"/>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a:off x="1214325" y="131233"/>
            <a:ext cx="6493176" cy="6438282"/>
          </a:xfrm>
          <a:prstGeom prst="rect">
            <a:avLst/>
          </a:prstGeom>
          <a:noFill/>
          <a:ln>
            <a:noFill/>
          </a:ln>
        </p:spPr>
      </p:pic>
      <p:sp>
        <p:nvSpPr>
          <p:cNvPr id="200" name="Google Shape;200;p25"/>
          <p:cNvSpPr/>
          <p:nvPr/>
        </p:nvSpPr>
        <p:spPr>
          <a:xfrm>
            <a:off x="7460269" y="288485"/>
            <a:ext cx="4084320" cy="2708715"/>
          </a:xfrm>
          <a:prstGeom prst="wedgeRectCallout">
            <a:avLst>
              <a:gd name="adj1" fmla="val -50575"/>
              <a:gd name="adj2" fmla="val 79374"/>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1F3864"/>
                </a:solidFill>
                <a:latin typeface="Calibri"/>
                <a:ea typeface="Calibri"/>
                <a:cs typeface="Calibri"/>
                <a:sym typeface="Calibri"/>
              </a:rPr>
              <a:t>Later in the Exploratory program, students will use the Exploratory screens to fill in program choice forms, career interests exercises, surveys or other items.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4"/>
          <p:cNvSpPr txBox="1">
            <a:spLocks noGrp="1"/>
          </p:cNvSpPr>
          <p:nvPr>
            <p:ph type="ctrTitle"/>
          </p:nvPr>
        </p:nvSpPr>
        <p:spPr>
          <a:xfrm>
            <a:off x="0" y="2611437"/>
            <a:ext cx="12192000" cy="1152525"/>
          </a:xfrm>
          <a:prstGeom prst="rect">
            <a:avLst/>
          </a:prstGeom>
          <a:solidFill>
            <a:srgbClr val="B3C6E7"/>
          </a:solid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r>
              <a:rPr lang="en-US"/>
              <a:t>Exploratory Teacher Screens</a:t>
            </a:r>
            <a:endParaRPr/>
          </a:p>
        </p:txBody>
      </p:sp>
      <p:sp>
        <p:nvSpPr>
          <p:cNvPr id="206" name="Google Shape;206;p14"/>
          <p:cNvSpPr txBox="1">
            <a:spLocks noGrp="1"/>
          </p:cNvSpPr>
          <p:nvPr>
            <p:ph type="subTitle" idx="1"/>
          </p:nvPr>
        </p:nvSpPr>
        <p:spPr>
          <a:xfrm>
            <a:off x="1524000" y="3856038"/>
            <a:ext cx="9144000" cy="102711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r>
              <a:rPr lang="en-US" dirty="0"/>
              <a:t>Skills Library Database </a:t>
            </a:r>
            <a:endParaRPr dirty="0"/>
          </a:p>
          <a:p>
            <a:pPr marL="0" lvl="0" indent="0" algn="ctr" rtl="0">
              <a:lnSpc>
                <a:spcPct val="90000"/>
              </a:lnSpc>
              <a:spcBef>
                <a:spcPts val="1000"/>
              </a:spcBef>
              <a:spcAft>
                <a:spcPts val="0"/>
              </a:spcAft>
              <a:buClr>
                <a:schemeClr val="dk1"/>
              </a:buClr>
              <a:buSzPts val="2400"/>
              <a:buNone/>
            </a:pPr>
            <a:r>
              <a:rPr lang="en-US" dirty="0"/>
              <a:t>Fall 2024</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0"/>
        <p:cNvGrpSpPr/>
        <p:nvPr/>
      </p:nvGrpSpPr>
      <p:grpSpPr>
        <a:xfrm>
          <a:off x="0" y="0"/>
          <a:ext cx="0" cy="0"/>
          <a:chOff x="0" y="0"/>
          <a:chExt cx="0" cy="0"/>
        </a:xfrm>
      </p:grpSpPr>
      <p:sp>
        <p:nvSpPr>
          <p:cNvPr id="211" name="Google Shape;211;p15"/>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212" name="Google Shape;212;p15"/>
          <p:cNvGrpSpPr/>
          <p:nvPr/>
        </p:nvGrpSpPr>
        <p:grpSpPr>
          <a:xfrm flipH="1">
            <a:off x="10741136" y="-454724"/>
            <a:ext cx="2323655" cy="2323656"/>
            <a:chOff x="-872270" y="-454724"/>
            <a:chExt cx="2323655" cy="2323656"/>
          </a:xfrm>
        </p:grpSpPr>
        <p:sp>
          <p:nvSpPr>
            <p:cNvPr id="213" name="Google Shape;213;p15"/>
            <p:cNvSpPr/>
            <p:nvPr/>
          </p:nvSpPr>
          <p:spPr>
            <a:xfrm rot="2700000">
              <a:off x="-415188" y="-231223"/>
              <a:ext cx="1409491" cy="1876653"/>
            </a:xfrm>
            <a:custGeom>
              <a:avLst/>
              <a:gdLst/>
              <a:ahLst/>
              <a:cxnLst/>
              <a:rect l="l" t="t" r="r" b="b"/>
              <a:pathLst>
                <a:path w="1409491" h="1876653" extrusionOk="0">
                  <a:moveTo>
                    <a:pt x="0" y="643075"/>
                  </a:moveTo>
                  <a:lnTo>
                    <a:pt x="643075" y="0"/>
                  </a:lnTo>
                  <a:lnTo>
                    <a:pt x="1409491" y="0"/>
                  </a:lnTo>
                  <a:lnTo>
                    <a:pt x="1409491" y="1876653"/>
                  </a:lnTo>
                  <a:lnTo>
                    <a:pt x="1233578" y="1876653"/>
                  </a:lnTo>
                  <a:close/>
                </a:path>
              </a:pathLst>
            </a:custGeom>
            <a:solidFill>
              <a:schemeClr val="accent1">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4" name="Google Shape;214;p15"/>
            <p:cNvSpPr/>
            <p:nvPr/>
          </p:nvSpPr>
          <p:spPr>
            <a:xfrm rot="2700000">
              <a:off x="301285" y="1282788"/>
              <a:ext cx="485578" cy="485578"/>
            </a:xfrm>
            <a:prstGeom prst="rect">
              <a:avLst/>
            </a:prstGeom>
            <a:solidFill>
              <a:schemeClr val="accent1">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215" name="Google Shape;215;p15"/>
          <p:cNvSpPr/>
          <p:nvPr/>
        </p:nvSpPr>
        <p:spPr>
          <a:xfrm rot="2700000">
            <a:off x="2737196" y="6033666"/>
            <a:ext cx="645368" cy="645368"/>
          </a:xfrm>
          <a:prstGeom prst="rect">
            <a:avLst/>
          </a:prstGeom>
          <a:solidFill>
            <a:schemeClr val="accent4">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6" name="Google Shape;216;p15"/>
          <p:cNvSpPr/>
          <p:nvPr/>
        </p:nvSpPr>
        <p:spPr>
          <a:xfrm>
            <a:off x="1343436" y="5721108"/>
            <a:ext cx="2261965" cy="1136891"/>
          </a:xfrm>
          <a:prstGeom prst="triangle">
            <a:avLst>
              <a:gd name="adj" fmla="val 50000"/>
            </a:avLst>
          </a:prstGeom>
          <a:solidFill>
            <a:schemeClr val="accent4">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C084106D-8A29-7B3D-C3EE-C260831203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3436" y="317500"/>
            <a:ext cx="5553491" cy="6223000"/>
          </a:xfrm>
          <a:prstGeom prst="rect">
            <a:avLst/>
          </a:prstGeom>
        </p:spPr>
      </p:pic>
      <p:sp>
        <p:nvSpPr>
          <p:cNvPr id="218" name="Google Shape;218;p15"/>
          <p:cNvSpPr/>
          <p:nvPr/>
        </p:nvSpPr>
        <p:spPr>
          <a:xfrm>
            <a:off x="7535709" y="400245"/>
            <a:ext cx="4084320" cy="3714555"/>
          </a:xfrm>
          <a:prstGeom prst="wedgeRectCallout">
            <a:avLst>
              <a:gd name="adj1" fmla="val -79804"/>
              <a:gd name="adj2" fmla="val 39714"/>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rgbClr val="1F3864"/>
                </a:solidFill>
                <a:latin typeface="Calibri"/>
                <a:ea typeface="Calibri"/>
                <a:cs typeface="Calibri"/>
                <a:sym typeface="Calibri"/>
              </a:rPr>
              <a:t>Sign into the Skills Library database at </a:t>
            </a:r>
            <a:r>
              <a:rPr lang="en-US" sz="1800" b="0" i="0" u="sng" strike="noStrike" cap="none" dirty="0">
                <a:solidFill>
                  <a:srgbClr val="1F3864"/>
                </a:solidFill>
                <a:latin typeface="Calibri"/>
                <a:ea typeface="Calibri"/>
                <a:cs typeface="Calibri"/>
                <a:sym typeface="Calibri"/>
                <a:hlinkClick r:id="rId4"/>
              </a:rPr>
              <a:t>https://skillslibrary-rsta.com</a:t>
            </a:r>
            <a:endParaRPr lang="en-US" sz="1800" b="0" i="0" u="sng" strike="noStrike" cap="none" dirty="0">
              <a:solidFill>
                <a:srgbClr val="1F3864"/>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rgbClr val="1F3864"/>
                </a:solidFill>
                <a:latin typeface="Calibri"/>
                <a:ea typeface="Calibri"/>
                <a:cs typeface="Calibri"/>
                <a:sym typeface="Calibri"/>
              </a:rPr>
              <a:t>(or go to skillslibrary.com and look in the corner for a link).</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1F3864"/>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rgbClr val="1F3864"/>
                </a:solidFill>
                <a:latin typeface="Calibri"/>
                <a:ea typeface="Calibri"/>
                <a:cs typeface="Calibri"/>
                <a:sym typeface="Calibri"/>
              </a:rPr>
              <a:t>Email Jennifer Leonard at </a:t>
            </a:r>
            <a:r>
              <a:rPr lang="en-US" sz="1800" b="0" i="0" u="sng" strike="noStrike" cap="none" dirty="0">
                <a:solidFill>
                  <a:srgbClr val="1F3864"/>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jleonard@skillslibrary.com</a:t>
            </a:r>
            <a:r>
              <a:rPr lang="en-US" sz="1800" b="0" i="0" u="none" strike="noStrike" cap="none" dirty="0">
                <a:solidFill>
                  <a:srgbClr val="1F3864"/>
                </a:solidFill>
                <a:latin typeface="Calibri"/>
                <a:ea typeface="Calibri"/>
                <a:cs typeface="Calibri"/>
                <a:sym typeface="Calibri"/>
              </a:rPr>
              <a:t> for a username and password.</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2"/>
        <p:cNvGrpSpPr/>
        <p:nvPr/>
      </p:nvGrpSpPr>
      <p:grpSpPr>
        <a:xfrm>
          <a:off x="0" y="0"/>
          <a:ext cx="0" cy="0"/>
          <a:chOff x="0" y="0"/>
          <a:chExt cx="0" cy="0"/>
        </a:xfrm>
      </p:grpSpPr>
      <p:sp>
        <p:nvSpPr>
          <p:cNvPr id="223" name="Google Shape;223;p16"/>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224" name="Google Shape;224;p16"/>
          <p:cNvGrpSpPr/>
          <p:nvPr/>
        </p:nvGrpSpPr>
        <p:grpSpPr>
          <a:xfrm flipH="1">
            <a:off x="10741136" y="-454724"/>
            <a:ext cx="2323655" cy="2323656"/>
            <a:chOff x="-872270" y="-454724"/>
            <a:chExt cx="2323655" cy="2323656"/>
          </a:xfrm>
        </p:grpSpPr>
        <p:sp>
          <p:nvSpPr>
            <p:cNvPr id="225" name="Google Shape;225;p16"/>
            <p:cNvSpPr/>
            <p:nvPr/>
          </p:nvSpPr>
          <p:spPr>
            <a:xfrm rot="2700000">
              <a:off x="-415188" y="-231223"/>
              <a:ext cx="1409491" cy="1876653"/>
            </a:xfrm>
            <a:custGeom>
              <a:avLst/>
              <a:gdLst/>
              <a:ahLst/>
              <a:cxnLst/>
              <a:rect l="l" t="t" r="r" b="b"/>
              <a:pathLst>
                <a:path w="1409491" h="1876653" extrusionOk="0">
                  <a:moveTo>
                    <a:pt x="0" y="643075"/>
                  </a:moveTo>
                  <a:lnTo>
                    <a:pt x="643075" y="0"/>
                  </a:lnTo>
                  <a:lnTo>
                    <a:pt x="1409491" y="0"/>
                  </a:lnTo>
                  <a:lnTo>
                    <a:pt x="1409491" y="1876653"/>
                  </a:lnTo>
                  <a:lnTo>
                    <a:pt x="1233578" y="1876653"/>
                  </a:lnTo>
                  <a:close/>
                </a:path>
              </a:pathLst>
            </a:custGeom>
            <a:solidFill>
              <a:schemeClr val="accent1">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6" name="Google Shape;226;p16"/>
            <p:cNvSpPr/>
            <p:nvPr/>
          </p:nvSpPr>
          <p:spPr>
            <a:xfrm rot="2700000">
              <a:off x="301285" y="1282788"/>
              <a:ext cx="485578" cy="485578"/>
            </a:xfrm>
            <a:prstGeom prst="rect">
              <a:avLst/>
            </a:prstGeom>
            <a:solidFill>
              <a:schemeClr val="accent1">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227" name="Google Shape;227;p16"/>
          <p:cNvSpPr/>
          <p:nvPr/>
        </p:nvSpPr>
        <p:spPr>
          <a:xfrm rot="2700000">
            <a:off x="2737196" y="6033666"/>
            <a:ext cx="645368" cy="645368"/>
          </a:xfrm>
          <a:prstGeom prst="rect">
            <a:avLst/>
          </a:prstGeom>
          <a:solidFill>
            <a:schemeClr val="accent4">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8" name="Google Shape;228;p16"/>
          <p:cNvSpPr/>
          <p:nvPr/>
        </p:nvSpPr>
        <p:spPr>
          <a:xfrm>
            <a:off x="1343436" y="5721108"/>
            <a:ext cx="2261965" cy="1136891"/>
          </a:xfrm>
          <a:prstGeom prst="triangle">
            <a:avLst>
              <a:gd name="adj" fmla="val 50000"/>
            </a:avLst>
          </a:prstGeom>
          <a:solidFill>
            <a:schemeClr val="accent4">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9" name="Google Shape;229;p16"/>
          <p:cNvSpPr/>
          <p:nvPr/>
        </p:nvSpPr>
        <p:spPr>
          <a:xfrm>
            <a:off x="2374900" y="1016000"/>
            <a:ext cx="1574800" cy="723900"/>
          </a:xfrm>
          <a:prstGeom prst="ellipse">
            <a:avLst/>
          </a:prstGeom>
          <a:noFill/>
          <a:ln w="57150" cap="flat" cmpd="sng">
            <a:solidFill>
              <a:srgbClr val="1C305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230" name="Google Shape;230;p16"/>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a:off x="469900" y="447553"/>
            <a:ext cx="9347200" cy="5842000"/>
          </a:xfrm>
          <a:prstGeom prst="rect">
            <a:avLst/>
          </a:prstGeom>
          <a:noFill/>
          <a:ln>
            <a:noFill/>
          </a:ln>
        </p:spPr>
      </p:pic>
      <p:sp>
        <p:nvSpPr>
          <p:cNvPr id="231" name="Google Shape;231;p16"/>
          <p:cNvSpPr/>
          <p:nvPr/>
        </p:nvSpPr>
        <p:spPr>
          <a:xfrm>
            <a:off x="7076216" y="2641795"/>
            <a:ext cx="4084320" cy="3714555"/>
          </a:xfrm>
          <a:prstGeom prst="wedgeRectCallout">
            <a:avLst>
              <a:gd name="adj1" fmla="val -143858"/>
              <a:gd name="adj2" fmla="val -55333"/>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1F3864"/>
                </a:solidFill>
                <a:latin typeface="Calibri"/>
                <a:ea typeface="Calibri"/>
                <a:cs typeface="Calibri"/>
                <a:sym typeface="Calibri"/>
              </a:rPr>
              <a:t>The exploratory calendar and other features appear on the home page.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1F3864"/>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1F3864"/>
                </a:solidFill>
                <a:latin typeface="Calibri"/>
                <a:ea typeface="Calibri"/>
                <a:cs typeface="Calibri"/>
                <a:sym typeface="Calibri"/>
              </a:rPr>
              <a:t>All of the Exploratory screens are found under the tab “Exploratory” on the navigation bar along the top.</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5"/>
        <p:cNvGrpSpPr/>
        <p:nvPr/>
      </p:nvGrpSpPr>
      <p:grpSpPr>
        <a:xfrm>
          <a:off x="0" y="0"/>
          <a:ext cx="0" cy="0"/>
          <a:chOff x="0" y="0"/>
          <a:chExt cx="0" cy="0"/>
        </a:xfrm>
      </p:grpSpPr>
      <p:sp>
        <p:nvSpPr>
          <p:cNvPr id="276" name="Google Shape;276;p22"/>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7" name="Google Shape;277;p22"/>
          <p:cNvSpPr/>
          <p:nvPr/>
        </p:nvSpPr>
        <p:spPr>
          <a:xfrm rot="2700000">
            <a:off x="415435" y="655140"/>
            <a:ext cx="687472" cy="687472"/>
          </a:xfrm>
          <a:prstGeom prst="rect">
            <a:avLst/>
          </a:prstGeom>
          <a:solidFill>
            <a:schemeClr val="accent4">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8" name="Google Shape;278;p22"/>
          <p:cNvSpPr/>
          <p:nvPr/>
        </p:nvSpPr>
        <p:spPr>
          <a:xfrm rot="10800000">
            <a:off x="0" y="0"/>
            <a:ext cx="2835357" cy="1480837"/>
          </a:xfrm>
          <a:custGeom>
            <a:avLst/>
            <a:gdLst/>
            <a:ahLst/>
            <a:cxnLst/>
            <a:rect l="l" t="t" r="r" b="b"/>
            <a:pathLst>
              <a:path w="2835357" h="1480837" extrusionOk="0">
                <a:moveTo>
                  <a:pt x="2835357" y="1480837"/>
                </a:moveTo>
                <a:lnTo>
                  <a:pt x="0" y="1480837"/>
                </a:lnTo>
                <a:lnTo>
                  <a:pt x="1552727" y="0"/>
                </a:lnTo>
                <a:lnTo>
                  <a:pt x="2835357" y="1223245"/>
                </a:lnTo>
                <a:close/>
              </a:path>
            </a:pathLst>
          </a:custGeom>
          <a:solidFill>
            <a:schemeClr val="accent4">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9" name="Google Shape;279;p22"/>
          <p:cNvSpPr/>
          <p:nvPr/>
        </p:nvSpPr>
        <p:spPr>
          <a:xfrm rot="2700000">
            <a:off x="10739327" y="-253670"/>
            <a:ext cx="1827638" cy="1376989"/>
          </a:xfrm>
          <a:custGeom>
            <a:avLst/>
            <a:gdLst/>
            <a:ahLst/>
            <a:cxnLst/>
            <a:rect l="l" t="t" r="r" b="b"/>
            <a:pathLst>
              <a:path w="1827638" h="1376989" extrusionOk="0">
                <a:moveTo>
                  <a:pt x="0" y="987379"/>
                </a:moveTo>
                <a:lnTo>
                  <a:pt x="987379" y="0"/>
                </a:lnTo>
                <a:lnTo>
                  <a:pt x="1827638" y="840260"/>
                </a:lnTo>
                <a:lnTo>
                  <a:pt x="1827638" y="1376989"/>
                </a:lnTo>
                <a:lnTo>
                  <a:pt x="0" y="1376989"/>
                </a:lnTo>
                <a:close/>
              </a:path>
            </a:pathLst>
          </a:custGeom>
          <a:solidFill>
            <a:schemeClr val="accent1">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0" name="Google Shape;280;p22"/>
          <p:cNvSpPr/>
          <p:nvPr/>
        </p:nvSpPr>
        <p:spPr>
          <a:xfrm rot="2700000">
            <a:off x="10653800" y="422146"/>
            <a:ext cx="645368" cy="645368"/>
          </a:xfrm>
          <a:prstGeom prst="rect">
            <a:avLst/>
          </a:prstGeom>
          <a:solidFill>
            <a:schemeClr val="accent1">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1" name="Google Shape;281;p22"/>
          <p:cNvSpPr/>
          <p:nvPr/>
        </p:nvSpPr>
        <p:spPr>
          <a:xfrm>
            <a:off x="8115423" y="6115501"/>
            <a:ext cx="1494513" cy="742499"/>
          </a:xfrm>
          <a:prstGeom prst="triangle">
            <a:avLst>
              <a:gd name="adj" fmla="val 50000"/>
            </a:avLst>
          </a:prstGeom>
          <a:solidFill>
            <a:schemeClr val="accent1">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3" name="Google Shape;283;p22"/>
          <p:cNvSpPr/>
          <p:nvPr/>
        </p:nvSpPr>
        <p:spPr>
          <a:xfrm>
            <a:off x="9167297" y="6453143"/>
            <a:ext cx="814903" cy="404857"/>
          </a:xfrm>
          <a:prstGeom prst="triangle">
            <a:avLst>
              <a:gd name="adj" fmla="val 50000"/>
            </a:avLst>
          </a:prstGeom>
          <a:solidFill>
            <a:schemeClr val="accent1">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E84B05A0-0972-8D86-41B6-F172BD0C57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346" y="1118486"/>
            <a:ext cx="8525121" cy="5226755"/>
          </a:xfrm>
          <a:prstGeom prst="rect">
            <a:avLst/>
          </a:prstGeom>
        </p:spPr>
      </p:pic>
      <p:sp>
        <p:nvSpPr>
          <p:cNvPr id="285" name="Google Shape;285;p22"/>
          <p:cNvSpPr/>
          <p:nvPr/>
        </p:nvSpPr>
        <p:spPr>
          <a:xfrm>
            <a:off x="6030724" y="2108122"/>
            <a:ext cx="4538509" cy="3663755"/>
          </a:xfrm>
          <a:prstGeom prst="wedgeRectCallout">
            <a:avLst>
              <a:gd name="adj1" fmla="val -66984"/>
              <a:gd name="adj2" fmla="val -24420"/>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dirty="0">
                <a:solidFill>
                  <a:srgbClr val="1F3864"/>
                </a:solidFill>
                <a:latin typeface="Calibri"/>
                <a:ea typeface="Calibri"/>
                <a:cs typeface="Calibri"/>
                <a:sym typeface="Calibri"/>
              </a:rPr>
              <a:t>Under the “Exploratory” tab, choose the option to view  p</a:t>
            </a:r>
            <a:r>
              <a:rPr lang="en-US" sz="1800" b="0" i="0" u="none" strike="noStrike" cap="none" dirty="0">
                <a:solidFill>
                  <a:srgbClr val="1F3864"/>
                </a:solidFill>
                <a:latin typeface="Calibri"/>
                <a:ea typeface="Calibri"/>
                <a:cs typeface="Calibri"/>
                <a:sym typeface="Calibri"/>
              </a:rPr>
              <a:t>rint Class Lists” to view and print class lists.  </a:t>
            </a:r>
          </a:p>
          <a:p>
            <a:pPr marL="0" marR="0" lvl="0" indent="0" algn="ctr" rtl="0">
              <a:lnSpc>
                <a:spcPct val="100000"/>
              </a:lnSpc>
              <a:spcBef>
                <a:spcPts val="0"/>
              </a:spcBef>
              <a:spcAft>
                <a:spcPts val="0"/>
              </a:spcAft>
              <a:buClr>
                <a:srgbClr val="000000"/>
              </a:buClr>
              <a:buSzPts val="1800"/>
              <a:buFont typeface="Arial"/>
              <a:buNone/>
            </a:pPr>
            <a:endParaRPr lang="en-US" sz="1800" dirty="0">
              <a:solidFill>
                <a:srgbClr val="1F3864"/>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rgbClr val="1F3864"/>
                </a:solidFill>
                <a:latin typeface="Calibri"/>
                <a:ea typeface="Calibri"/>
                <a:cs typeface="Calibri"/>
                <a:sym typeface="Calibri"/>
              </a:rPr>
              <a:t>Choose a rotation and click to continue.</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5"/>
        <p:cNvGrpSpPr/>
        <p:nvPr/>
      </p:nvGrpSpPr>
      <p:grpSpPr>
        <a:xfrm>
          <a:off x="0" y="0"/>
          <a:ext cx="0" cy="0"/>
          <a:chOff x="0" y="0"/>
          <a:chExt cx="0" cy="0"/>
        </a:xfrm>
      </p:grpSpPr>
      <p:sp>
        <p:nvSpPr>
          <p:cNvPr id="237" name="Google Shape;237;p19"/>
          <p:cNvSpPr/>
          <p:nvPr/>
        </p:nvSpPr>
        <p:spPr>
          <a:xfrm rot="-2700000" flipH="1">
            <a:off x="-376156" y="-253670"/>
            <a:ext cx="1827638" cy="1376989"/>
          </a:xfrm>
          <a:custGeom>
            <a:avLst/>
            <a:gdLst/>
            <a:ahLst/>
            <a:cxnLst/>
            <a:rect l="l" t="t" r="r" b="b"/>
            <a:pathLst>
              <a:path w="1827638" h="1376989" extrusionOk="0">
                <a:moveTo>
                  <a:pt x="0" y="987379"/>
                </a:moveTo>
                <a:lnTo>
                  <a:pt x="987379" y="0"/>
                </a:lnTo>
                <a:lnTo>
                  <a:pt x="1827638" y="840260"/>
                </a:lnTo>
                <a:lnTo>
                  <a:pt x="1827638" y="1376989"/>
                </a:lnTo>
                <a:lnTo>
                  <a:pt x="0" y="1376989"/>
                </a:lnTo>
                <a:close/>
              </a:path>
            </a:pathLst>
          </a:custGeom>
          <a:solidFill>
            <a:schemeClr val="accent1">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8" name="Google Shape;238;p19"/>
          <p:cNvSpPr/>
          <p:nvPr/>
        </p:nvSpPr>
        <p:spPr>
          <a:xfrm rot="-2700000" flipH="1">
            <a:off x="891641" y="422146"/>
            <a:ext cx="645368" cy="645368"/>
          </a:xfrm>
          <a:prstGeom prst="rect">
            <a:avLst/>
          </a:prstGeom>
          <a:solidFill>
            <a:schemeClr val="accent1">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9" name="Google Shape;239;p19"/>
          <p:cNvSpPr/>
          <p:nvPr/>
        </p:nvSpPr>
        <p:spPr>
          <a:xfrm rot="-2700000" flipH="1">
            <a:off x="10043482" y="655140"/>
            <a:ext cx="687472" cy="687472"/>
          </a:xfrm>
          <a:prstGeom prst="rect">
            <a:avLst/>
          </a:prstGeom>
          <a:solidFill>
            <a:schemeClr val="accent4">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0" name="Google Shape;240;p19"/>
          <p:cNvSpPr/>
          <p:nvPr/>
        </p:nvSpPr>
        <p:spPr>
          <a:xfrm rot="10800000" flipH="1">
            <a:off x="9356643" y="0"/>
            <a:ext cx="2835357" cy="1480837"/>
          </a:xfrm>
          <a:custGeom>
            <a:avLst/>
            <a:gdLst/>
            <a:ahLst/>
            <a:cxnLst/>
            <a:rect l="l" t="t" r="r" b="b"/>
            <a:pathLst>
              <a:path w="2835357" h="1480837" extrusionOk="0">
                <a:moveTo>
                  <a:pt x="2835357" y="1480837"/>
                </a:moveTo>
                <a:lnTo>
                  <a:pt x="0" y="1480837"/>
                </a:lnTo>
                <a:lnTo>
                  <a:pt x="1552727" y="0"/>
                </a:lnTo>
                <a:lnTo>
                  <a:pt x="2835357" y="1223245"/>
                </a:lnTo>
                <a:close/>
              </a:path>
            </a:pathLst>
          </a:custGeom>
          <a:solidFill>
            <a:schemeClr val="accent4">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1" name="Google Shape;241;p19"/>
          <p:cNvSpPr/>
          <p:nvPr/>
        </p:nvSpPr>
        <p:spPr>
          <a:xfrm flipH="1">
            <a:off x="7976344" y="6115501"/>
            <a:ext cx="1494513" cy="742499"/>
          </a:xfrm>
          <a:prstGeom prst="triangle">
            <a:avLst>
              <a:gd name="adj" fmla="val 50000"/>
            </a:avLst>
          </a:prstGeom>
          <a:solidFill>
            <a:schemeClr val="accent1">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2" name="Google Shape;242;p19"/>
          <p:cNvSpPr/>
          <p:nvPr/>
        </p:nvSpPr>
        <p:spPr>
          <a:xfrm flipH="1">
            <a:off x="7604080" y="6453143"/>
            <a:ext cx="814903" cy="404857"/>
          </a:xfrm>
          <a:prstGeom prst="triangle">
            <a:avLst>
              <a:gd name="adj" fmla="val 50000"/>
            </a:avLst>
          </a:prstGeom>
          <a:solidFill>
            <a:schemeClr val="accent1">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A5B4652A-79FD-DA28-ECF8-41365ABC63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2200" y="512759"/>
            <a:ext cx="7603329" cy="5753687"/>
          </a:xfrm>
          <a:prstGeom prst="rect">
            <a:avLst/>
          </a:prstGeom>
        </p:spPr>
      </p:pic>
      <p:sp>
        <p:nvSpPr>
          <p:cNvPr id="243" name="Google Shape;243;p19"/>
          <p:cNvSpPr/>
          <p:nvPr/>
        </p:nvSpPr>
        <p:spPr>
          <a:xfrm>
            <a:off x="223853" y="740418"/>
            <a:ext cx="3408347" cy="4135441"/>
          </a:xfrm>
          <a:prstGeom prst="wedgeRectCallout">
            <a:avLst>
              <a:gd name="adj1" fmla="val 75213"/>
              <a:gd name="adj2" fmla="val -8606"/>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rgbClr val="1F3864"/>
                </a:solidFill>
                <a:latin typeface="Calibri"/>
                <a:ea typeface="Calibri"/>
                <a:cs typeface="Calibri"/>
                <a:sym typeface="Calibri"/>
              </a:rPr>
              <a:t>(1) Under the “Exploratory” tab, click on the link for the Attendance and Rubric screen to open the screen that you will use to track attendance and scores.   </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1F3864"/>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dirty="0">
                <a:solidFill>
                  <a:srgbClr val="1F3864"/>
                </a:solidFill>
                <a:latin typeface="Calibri"/>
                <a:ea typeface="Calibri"/>
                <a:cs typeface="Calibri"/>
                <a:sym typeface="Calibri"/>
              </a:rPr>
              <a:t>(2) When that screen opens, choose a class date and rotation and click CONTINUE.</a:t>
            </a:r>
          </a:p>
          <a:p>
            <a:pPr marL="0" marR="0" lvl="0" indent="0" algn="ctr" rtl="0">
              <a:lnSpc>
                <a:spcPct val="100000"/>
              </a:lnSpc>
              <a:spcBef>
                <a:spcPts val="0"/>
              </a:spcBef>
              <a:spcAft>
                <a:spcPts val="0"/>
              </a:spcAft>
              <a:buClr>
                <a:srgbClr val="000000"/>
              </a:buClr>
              <a:buSzPts val="1800"/>
              <a:buFont typeface="Arial"/>
              <a:buNone/>
            </a:pPr>
            <a:endParaRPr lang="en-US" sz="1800" b="1" dirty="0">
              <a:solidFill>
                <a:srgbClr val="1F3864"/>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dirty="0">
                <a:solidFill>
                  <a:srgbClr val="1F3864"/>
                </a:solidFill>
                <a:latin typeface="Calibri"/>
                <a:ea typeface="Calibri"/>
                <a:cs typeface="Calibri"/>
                <a:sym typeface="Calibri"/>
              </a:rPr>
              <a:t>Today’s date will be highlighted in yellow.  Dates that you have data entered for will have a checkmark next to the date.</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7"/>
        <p:cNvGrpSpPr/>
        <p:nvPr/>
      </p:nvGrpSpPr>
      <p:grpSpPr>
        <a:xfrm>
          <a:off x="0" y="0"/>
          <a:ext cx="0" cy="0"/>
          <a:chOff x="0" y="0"/>
          <a:chExt cx="0" cy="0"/>
        </a:xfrm>
      </p:grpSpPr>
      <p:sp>
        <p:nvSpPr>
          <p:cNvPr id="248" name="Google Shape;248;p20"/>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9" name="Google Shape;249;p20"/>
          <p:cNvSpPr/>
          <p:nvPr/>
        </p:nvSpPr>
        <p:spPr>
          <a:xfrm rot="-2700000" flipH="1">
            <a:off x="-376156" y="-253670"/>
            <a:ext cx="1827638" cy="1376989"/>
          </a:xfrm>
          <a:custGeom>
            <a:avLst/>
            <a:gdLst/>
            <a:ahLst/>
            <a:cxnLst/>
            <a:rect l="l" t="t" r="r" b="b"/>
            <a:pathLst>
              <a:path w="1827638" h="1376989" extrusionOk="0">
                <a:moveTo>
                  <a:pt x="0" y="987379"/>
                </a:moveTo>
                <a:lnTo>
                  <a:pt x="987379" y="0"/>
                </a:lnTo>
                <a:lnTo>
                  <a:pt x="1827638" y="840260"/>
                </a:lnTo>
                <a:lnTo>
                  <a:pt x="1827638" y="1376989"/>
                </a:lnTo>
                <a:lnTo>
                  <a:pt x="0" y="1376989"/>
                </a:lnTo>
                <a:close/>
              </a:path>
            </a:pathLst>
          </a:custGeom>
          <a:solidFill>
            <a:schemeClr val="accent1">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0" name="Google Shape;250;p20"/>
          <p:cNvSpPr/>
          <p:nvPr/>
        </p:nvSpPr>
        <p:spPr>
          <a:xfrm rot="-2700000" flipH="1">
            <a:off x="891641" y="422146"/>
            <a:ext cx="645368" cy="645368"/>
          </a:xfrm>
          <a:prstGeom prst="rect">
            <a:avLst/>
          </a:prstGeom>
          <a:solidFill>
            <a:schemeClr val="accent1">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1" name="Google Shape;251;p20"/>
          <p:cNvSpPr/>
          <p:nvPr/>
        </p:nvSpPr>
        <p:spPr>
          <a:xfrm rot="-2700000" flipH="1">
            <a:off x="10043482" y="655140"/>
            <a:ext cx="687472" cy="687472"/>
          </a:xfrm>
          <a:prstGeom prst="rect">
            <a:avLst/>
          </a:prstGeom>
          <a:solidFill>
            <a:schemeClr val="accent4">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2" name="Google Shape;252;p20"/>
          <p:cNvSpPr/>
          <p:nvPr/>
        </p:nvSpPr>
        <p:spPr>
          <a:xfrm rot="10800000" flipH="1">
            <a:off x="9356643" y="0"/>
            <a:ext cx="2835357" cy="1480837"/>
          </a:xfrm>
          <a:custGeom>
            <a:avLst/>
            <a:gdLst/>
            <a:ahLst/>
            <a:cxnLst/>
            <a:rect l="l" t="t" r="r" b="b"/>
            <a:pathLst>
              <a:path w="2835357" h="1480837" extrusionOk="0">
                <a:moveTo>
                  <a:pt x="2835357" y="1480837"/>
                </a:moveTo>
                <a:lnTo>
                  <a:pt x="0" y="1480837"/>
                </a:lnTo>
                <a:lnTo>
                  <a:pt x="1552727" y="0"/>
                </a:lnTo>
                <a:lnTo>
                  <a:pt x="2835357" y="1223245"/>
                </a:lnTo>
                <a:close/>
              </a:path>
            </a:pathLst>
          </a:custGeom>
          <a:solidFill>
            <a:schemeClr val="accent4">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3" name="Google Shape;253;p20"/>
          <p:cNvSpPr/>
          <p:nvPr/>
        </p:nvSpPr>
        <p:spPr>
          <a:xfrm flipH="1">
            <a:off x="7976344" y="6115501"/>
            <a:ext cx="1494513" cy="742499"/>
          </a:xfrm>
          <a:prstGeom prst="triangle">
            <a:avLst>
              <a:gd name="adj" fmla="val 50000"/>
            </a:avLst>
          </a:prstGeom>
          <a:solidFill>
            <a:schemeClr val="accent1">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54" name="Google Shape;254;p20"/>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a:off x="1143940" y="643467"/>
            <a:ext cx="9904120" cy="5571065"/>
          </a:xfrm>
          <a:prstGeom prst="rect">
            <a:avLst/>
          </a:prstGeom>
          <a:noFill/>
          <a:ln>
            <a:noFill/>
          </a:ln>
        </p:spPr>
      </p:pic>
      <p:sp>
        <p:nvSpPr>
          <p:cNvPr id="255" name="Google Shape;255;p20"/>
          <p:cNvSpPr/>
          <p:nvPr/>
        </p:nvSpPr>
        <p:spPr>
          <a:xfrm flipH="1">
            <a:off x="7604080" y="6453143"/>
            <a:ext cx="814903" cy="404857"/>
          </a:xfrm>
          <a:prstGeom prst="triangle">
            <a:avLst>
              <a:gd name="adj" fmla="val 50000"/>
            </a:avLst>
          </a:prstGeom>
          <a:solidFill>
            <a:schemeClr val="accent1">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6" name="Google Shape;256;p20"/>
          <p:cNvSpPr/>
          <p:nvPr/>
        </p:nvSpPr>
        <p:spPr>
          <a:xfrm>
            <a:off x="7535709" y="400245"/>
            <a:ext cx="4084320" cy="3714555"/>
          </a:xfrm>
          <a:prstGeom prst="wedgeRectCallout">
            <a:avLst>
              <a:gd name="adj1" fmla="val -50575"/>
              <a:gd name="adj2" fmla="val 79374"/>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1F3864"/>
                </a:solidFill>
                <a:latin typeface="Calibri"/>
                <a:ea typeface="Calibri"/>
                <a:cs typeface="Calibri"/>
                <a:sym typeface="Calibri"/>
              </a:rPr>
              <a:t>This is the screen for entering attendance and scores.  Student names appear along the right, and there are columns for the Attendance and for the scores in the different rubric categories.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0"/>
        <p:cNvGrpSpPr/>
        <p:nvPr/>
      </p:nvGrpSpPr>
      <p:grpSpPr>
        <a:xfrm>
          <a:off x="0" y="0"/>
          <a:ext cx="0" cy="0"/>
          <a:chOff x="0" y="0"/>
          <a:chExt cx="0" cy="0"/>
        </a:xfrm>
      </p:grpSpPr>
      <p:sp>
        <p:nvSpPr>
          <p:cNvPr id="261" name="Google Shape;261;p21"/>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2" name="Google Shape;262;p21"/>
          <p:cNvSpPr/>
          <p:nvPr/>
        </p:nvSpPr>
        <p:spPr>
          <a:xfrm rot="-2700000" flipH="1">
            <a:off x="-376156" y="-253670"/>
            <a:ext cx="1827638" cy="1376989"/>
          </a:xfrm>
          <a:custGeom>
            <a:avLst/>
            <a:gdLst/>
            <a:ahLst/>
            <a:cxnLst/>
            <a:rect l="l" t="t" r="r" b="b"/>
            <a:pathLst>
              <a:path w="1827638" h="1376989" extrusionOk="0">
                <a:moveTo>
                  <a:pt x="0" y="987379"/>
                </a:moveTo>
                <a:lnTo>
                  <a:pt x="987379" y="0"/>
                </a:lnTo>
                <a:lnTo>
                  <a:pt x="1827638" y="840260"/>
                </a:lnTo>
                <a:lnTo>
                  <a:pt x="1827638" y="1376989"/>
                </a:lnTo>
                <a:lnTo>
                  <a:pt x="0" y="1376989"/>
                </a:lnTo>
                <a:close/>
              </a:path>
            </a:pathLst>
          </a:custGeom>
          <a:solidFill>
            <a:schemeClr val="accent1">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3" name="Google Shape;263;p21"/>
          <p:cNvSpPr/>
          <p:nvPr/>
        </p:nvSpPr>
        <p:spPr>
          <a:xfrm rot="-2700000" flipH="1">
            <a:off x="891641" y="422146"/>
            <a:ext cx="645368" cy="645368"/>
          </a:xfrm>
          <a:prstGeom prst="rect">
            <a:avLst/>
          </a:prstGeom>
          <a:solidFill>
            <a:schemeClr val="accent1">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4" name="Google Shape;264;p21"/>
          <p:cNvSpPr/>
          <p:nvPr/>
        </p:nvSpPr>
        <p:spPr>
          <a:xfrm rot="-2700000" flipH="1">
            <a:off x="10043482" y="655140"/>
            <a:ext cx="687472" cy="687472"/>
          </a:xfrm>
          <a:prstGeom prst="rect">
            <a:avLst/>
          </a:prstGeom>
          <a:solidFill>
            <a:schemeClr val="accent4">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5" name="Google Shape;265;p21"/>
          <p:cNvSpPr/>
          <p:nvPr/>
        </p:nvSpPr>
        <p:spPr>
          <a:xfrm rot="10800000" flipH="1">
            <a:off x="9356643" y="0"/>
            <a:ext cx="2835357" cy="1480837"/>
          </a:xfrm>
          <a:custGeom>
            <a:avLst/>
            <a:gdLst/>
            <a:ahLst/>
            <a:cxnLst/>
            <a:rect l="l" t="t" r="r" b="b"/>
            <a:pathLst>
              <a:path w="2835357" h="1480837" extrusionOk="0">
                <a:moveTo>
                  <a:pt x="2835357" y="1480837"/>
                </a:moveTo>
                <a:lnTo>
                  <a:pt x="0" y="1480837"/>
                </a:lnTo>
                <a:lnTo>
                  <a:pt x="1552727" y="0"/>
                </a:lnTo>
                <a:lnTo>
                  <a:pt x="2835357" y="1223245"/>
                </a:lnTo>
                <a:close/>
              </a:path>
            </a:pathLst>
          </a:custGeom>
          <a:solidFill>
            <a:schemeClr val="accent4">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6" name="Google Shape;266;p21"/>
          <p:cNvSpPr/>
          <p:nvPr/>
        </p:nvSpPr>
        <p:spPr>
          <a:xfrm flipH="1">
            <a:off x="7976344" y="6115501"/>
            <a:ext cx="1494513" cy="742499"/>
          </a:xfrm>
          <a:prstGeom prst="triangle">
            <a:avLst>
              <a:gd name="adj" fmla="val 50000"/>
            </a:avLst>
          </a:prstGeom>
          <a:solidFill>
            <a:schemeClr val="accent1">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8" name="Google Shape;268;p21"/>
          <p:cNvSpPr/>
          <p:nvPr/>
        </p:nvSpPr>
        <p:spPr>
          <a:xfrm flipH="1">
            <a:off x="7604080" y="6453143"/>
            <a:ext cx="814903" cy="404857"/>
          </a:xfrm>
          <a:prstGeom prst="triangle">
            <a:avLst>
              <a:gd name="adj" fmla="val 50000"/>
            </a:avLst>
          </a:prstGeom>
          <a:solidFill>
            <a:schemeClr val="accent1">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69" name="Google Shape;269;p21"/>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a:off x="900054" y="1631858"/>
            <a:ext cx="3456046" cy="2749642"/>
          </a:xfrm>
          <a:prstGeom prst="rect">
            <a:avLst/>
          </a:prstGeom>
          <a:noFill/>
          <a:ln>
            <a:noFill/>
          </a:ln>
        </p:spPr>
      </p:pic>
      <p:sp>
        <p:nvSpPr>
          <p:cNvPr id="271" name="Google Shape;271;p21"/>
          <p:cNvSpPr/>
          <p:nvPr/>
        </p:nvSpPr>
        <p:spPr>
          <a:xfrm>
            <a:off x="7081520" y="400245"/>
            <a:ext cx="4538509" cy="3524055"/>
          </a:xfrm>
          <a:prstGeom prst="wedgeRectCallout">
            <a:avLst>
              <a:gd name="adj1" fmla="val 11312"/>
              <a:gd name="adj2" fmla="val 82554"/>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rgbClr val="1F3864"/>
                </a:solidFill>
                <a:latin typeface="Calibri"/>
                <a:ea typeface="Calibri"/>
                <a:cs typeface="Calibri"/>
                <a:sym typeface="Calibri"/>
              </a:rPr>
              <a:t>The attendance column has a dropdown with codes including P for Present, A for Absent, M for Make-up class, and other options.    </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1F3864"/>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rgbClr val="1F3864"/>
                </a:solidFill>
                <a:latin typeface="Calibri"/>
                <a:ea typeface="Calibri"/>
                <a:cs typeface="Calibri"/>
                <a:sym typeface="Calibri"/>
              </a:rPr>
              <a:t>The rubric columns are text boxes and must have a score 50-100, based on the rubric shown at the bottom of the page.</a:t>
            </a:r>
          </a:p>
          <a:p>
            <a:pPr marL="0" marR="0" lvl="0" indent="0" algn="ctr" rtl="0">
              <a:lnSpc>
                <a:spcPct val="100000"/>
              </a:lnSpc>
              <a:spcBef>
                <a:spcPts val="0"/>
              </a:spcBef>
              <a:spcAft>
                <a:spcPts val="0"/>
              </a:spcAft>
              <a:buClr>
                <a:srgbClr val="000000"/>
              </a:buClr>
              <a:buSzPts val="1800"/>
              <a:buFont typeface="Arial"/>
              <a:buNone/>
            </a:pPr>
            <a:endParaRPr lang="en-US" sz="1800" dirty="0">
              <a:solidFill>
                <a:srgbClr val="1F3864"/>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US" sz="1800" dirty="0">
                <a:solidFill>
                  <a:srgbClr val="1F3864"/>
                </a:solidFill>
                <a:latin typeface="Calibri"/>
                <a:ea typeface="Calibri"/>
                <a:cs typeface="Calibri"/>
                <a:sym typeface="Calibri"/>
              </a:rPr>
              <a:t>Use a</a:t>
            </a:r>
            <a:r>
              <a:rPr lang="en-US" sz="1800" b="0" i="0" u="none" strike="noStrike" cap="none" dirty="0">
                <a:solidFill>
                  <a:srgbClr val="1F3864"/>
                </a:solidFill>
                <a:latin typeface="Calibri"/>
                <a:ea typeface="Calibri"/>
                <a:cs typeface="Calibri"/>
                <a:sym typeface="Calibri"/>
              </a:rPr>
              <a:t> 0 (zero) if the student was absent or if an item is not applicable or unknown.  Zeroes will not count in the final exploratory scores.</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9"/>
        <p:cNvGrpSpPr/>
        <p:nvPr/>
      </p:nvGrpSpPr>
      <p:grpSpPr>
        <a:xfrm>
          <a:off x="0" y="0"/>
          <a:ext cx="0" cy="0"/>
          <a:chOff x="0" y="0"/>
          <a:chExt cx="0" cy="0"/>
        </a:xfrm>
      </p:grpSpPr>
      <p:sp>
        <p:nvSpPr>
          <p:cNvPr id="290" name="Google Shape;290;p23"/>
          <p:cNvSpPr/>
          <p:nvPr/>
        </p:nvSpPr>
        <p:spPr>
          <a:xfrm>
            <a:off x="0" y="-26105"/>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1" name="Google Shape;291;p23"/>
          <p:cNvSpPr/>
          <p:nvPr/>
        </p:nvSpPr>
        <p:spPr>
          <a:xfrm rot="-2700000" flipH="1">
            <a:off x="-376156" y="-253670"/>
            <a:ext cx="1827638" cy="1376989"/>
          </a:xfrm>
          <a:custGeom>
            <a:avLst/>
            <a:gdLst/>
            <a:ahLst/>
            <a:cxnLst/>
            <a:rect l="l" t="t" r="r" b="b"/>
            <a:pathLst>
              <a:path w="1827638" h="1376989" extrusionOk="0">
                <a:moveTo>
                  <a:pt x="0" y="987379"/>
                </a:moveTo>
                <a:lnTo>
                  <a:pt x="987379" y="0"/>
                </a:lnTo>
                <a:lnTo>
                  <a:pt x="1827638" y="840260"/>
                </a:lnTo>
                <a:lnTo>
                  <a:pt x="1827638" y="1376989"/>
                </a:lnTo>
                <a:lnTo>
                  <a:pt x="0" y="1376989"/>
                </a:lnTo>
                <a:close/>
              </a:path>
            </a:pathLst>
          </a:custGeom>
          <a:solidFill>
            <a:schemeClr val="accent1">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2" name="Google Shape;292;p23"/>
          <p:cNvSpPr/>
          <p:nvPr/>
        </p:nvSpPr>
        <p:spPr>
          <a:xfrm rot="-2700000" flipH="1">
            <a:off x="891641" y="422146"/>
            <a:ext cx="645368" cy="645368"/>
          </a:xfrm>
          <a:prstGeom prst="rect">
            <a:avLst/>
          </a:prstGeom>
          <a:solidFill>
            <a:schemeClr val="accent1">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3" name="Google Shape;293;p23"/>
          <p:cNvSpPr/>
          <p:nvPr/>
        </p:nvSpPr>
        <p:spPr>
          <a:xfrm rot="-2700000" flipH="1">
            <a:off x="10043482" y="655140"/>
            <a:ext cx="687472" cy="687472"/>
          </a:xfrm>
          <a:prstGeom prst="rect">
            <a:avLst/>
          </a:prstGeom>
          <a:solidFill>
            <a:schemeClr val="accent4">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4" name="Google Shape;294;p23"/>
          <p:cNvSpPr/>
          <p:nvPr/>
        </p:nvSpPr>
        <p:spPr>
          <a:xfrm rot="10800000" flipH="1">
            <a:off x="9356643" y="0"/>
            <a:ext cx="2835357" cy="1480837"/>
          </a:xfrm>
          <a:custGeom>
            <a:avLst/>
            <a:gdLst/>
            <a:ahLst/>
            <a:cxnLst/>
            <a:rect l="l" t="t" r="r" b="b"/>
            <a:pathLst>
              <a:path w="2835357" h="1480837" extrusionOk="0">
                <a:moveTo>
                  <a:pt x="2835357" y="1480837"/>
                </a:moveTo>
                <a:lnTo>
                  <a:pt x="0" y="1480837"/>
                </a:lnTo>
                <a:lnTo>
                  <a:pt x="1552727" y="0"/>
                </a:lnTo>
                <a:lnTo>
                  <a:pt x="2835357" y="1223245"/>
                </a:lnTo>
                <a:close/>
              </a:path>
            </a:pathLst>
          </a:custGeom>
          <a:solidFill>
            <a:schemeClr val="accent4">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5" name="Google Shape;295;p23"/>
          <p:cNvSpPr/>
          <p:nvPr/>
        </p:nvSpPr>
        <p:spPr>
          <a:xfrm flipH="1">
            <a:off x="7976344" y="6115501"/>
            <a:ext cx="1494513" cy="742499"/>
          </a:xfrm>
          <a:prstGeom prst="triangle">
            <a:avLst>
              <a:gd name="adj" fmla="val 50000"/>
            </a:avLst>
          </a:prstGeom>
          <a:solidFill>
            <a:schemeClr val="accent1">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6" name="Google Shape;296;p23"/>
          <p:cNvSpPr/>
          <p:nvPr/>
        </p:nvSpPr>
        <p:spPr>
          <a:xfrm flipH="1">
            <a:off x="7604080" y="6453143"/>
            <a:ext cx="814903" cy="404857"/>
          </a:xfrm>
          <a:prstGeom prst="triangle">
            <a:avLst>
              <a:gd name="adj" fmla="val 50000"/>
            </a:avLst>
          </a:prstGeom>
          <a:solidFill>
            <a:schemeClr val="accent1">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7" name="Google Shape;297;p23"/>
          <p:cNvSpPr/>
          <p:nvPr/>
        </p:nvSpPr>
        <p:spPr>
          <a:xfrm>
            <a:off x="1318665" y="740418"/>
            <a:ext cx="3568653" cy="3729982"/>
          </a:xfrm>
          <a:prstGeom prst="wedgeRectCallout">
            <a:avLst>
              <a:gd name="adj1" fmla="val 69583"/>
              <a:gd name="adj2" fmla="val 39284"/>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2400" b="0" i="0" u="none" strike="noStrike" cap="none" dirty="0">
                <a:solidFill>
                  <a:srgbClr val="1F3864"/>
                </a:solidFill>
                <a:latin typeface="Calibri"/>
                <a:ea typeface="Calibri"/>
                <a:cs typeface="Calibri"/>
                <a:sym typeface="Calibri"/>
              </a:rPr>
              <a:t>Look under the “Exploratory” tab for summaries of the Reflection Journal entries, Attendance, and other data.</a:t>
            </a:r>
            <a:endParaRPr sz="1800" b="0" i="0" u="none" strike="noStrike" cap="none" dirty="0">
              <a:solidFill>
                <a:srgbClr val="000000"/>
              </a:solidFill>
              <a:latin typeface="Arial"/>
              <a:ea typeface="Arial"/>
              <a:cs typeface="Arial"/>
              <a:sym typeface="Arial"/>
            </a:endParaRPr>
          </a:p>
        </p:txBody>
      </p:sp>
      <p:sp>
        <p:nvSpPr>
          <p:cNvPr id="298" name="Google Shape;298;p23"/>
          <p:cNvSpPr/>
          <p:nvPr/>
        </p:nvSpPr>
        <p:spPr>
          <a:xfrm>
            <a:off x="6908800" y="1537904"/>
            <a:ext cx="4345537" cy="3729982"/>
          </a:xfrm>
          <a:prstGeom prst="wedgeRectCallout">
            <a:avLst>
              <a:gd name="adj1" fmla="val -47856"/>
              <a:gd name="adj2" fmla="val 72311"/>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2400" dirty="0">
                <a:solidFill>
                  <a:srgbClr val="1F3864"/>
                </a:solidFill>
                <a:latin typeface="Calibri"/>
                <a:ea typeface="Calibri"/>
                <a:cs typeface="Calibri"/>
              </a:rPr>
              <a:t>For Administrators – Look under the “Exploratory – Admin” tab for screens for creating the calendar, managing class lists, and other tasks.</a:t>
            </a:r>
            <a:endParaRPr sz="2400" dirty="0">
              <a:solidFill>
                <a:srgbClr val="1F3864"/>
              </a:solidFill>
              <a:latin typeface="Calibri"/>
              <a:ea typeface="Calibri"/>
              <a:cs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8"/>
        <p:cNvGrpSpPr/>
        <p:nvPr/>
      </p:nvGrpSpPr>
      <p:grpSpPr>
        <a:xfrm>
          <a:off x="0" y="0"/>
          <a:ext cx="0" cy="0"/>
          <a:chOff x="0" y="0"/>
          <a:chExt cx="0" cy="0"/>
        </a:xfrm>
      </p:grpSpPr>
      <p:sp>
        <p:nvSpPr>
          <p:cNvPr id="99" name="Google Shape;99;p2"/>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0" name="Google Shape;100;p2"/>
          <p:cNvSpPr/>
          <p:nvPr/>
        </p:nvSpPr>
        <p:spPr>
          <a:xfrm>
            <a:off x="8525836" y="775849"/>
            <a:ext cx="2987899" cy="2987899"/>
          </a:xfrm>
          <a:prstGeom prst="arc">
            <a:avLst>
              <a:gd name="adj1" fmla="val 14441841"/>
              <a:gd name="adj2" fmla="val 0"/>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01" name="Google Shape;101;p2"/>
          <p:cNvSpPr/>
          <p:nvPr/>
        </p:nvSpPr>
        <p:spPr>
          <a:xfrm>
            <a:off x="11097079" y="5607717"/>
            <a:ext cx="513442" cy="49951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02" name="Google Shape;102;p2"/>
          <p:cNvSpPr txBox="1">
            <a:spLocks noGrp="1"/>
          </p:cNvSpPr>
          <p:nvPr>
            <p:ph type="ctrTitle"/>
          </p:nvPr>
        </p:nvSpPr>
        <p:spPr>
          <a:xfrm>
            <a:off x="644514" y="76718"/>
            <a:ext cx="10709286" cy="800928"/>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ts val="6000"/>
              <a:buFont typeface="Calibri"/>
              <a:buNone/>
            </a:pPr>
            <a:r>
              <a:rPr lang="en-US" dirty="0"/>
              <a:t>QUICK REFERENCE</a:t>
            </a:r>
            <a:endParaRPr dirty="0"/>
          </a:p>
        </p:txBody>
      </p:sp>
      <p:sp>
        <p:nvSpPr>
          <p:cNvPr id="103" name="Google Shape;103;p2"/>
          <p:cNvSpPr txBox="1">
            <a:spLocks noGrp="1"/>
          </p:cNvSpPr>
          <p:nvPr>
            <p:ph type="subTitle" idx="1"/>
          </p:nvPr>
        </p:nvSpPr>
        <p:spPr>
          <a:xfrm>
            <a:off x="819878" y="877646"/>
            <a:ext cx="10533922" cy="580183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1800"/>
              <a:buNone/>
            </a:pPr>
            <a:r>
              <a:rPr lang="en-US" sz="2800" dirty="0"/>
              <a:t>Find today’s schedule for any student:</a:t>
            </a:r>
          </a:p>
          <a:p>
            <a:pPr marL="0" lvl="0" indent="0" algn="ctr" rtl="0">
              <a:lnSpc>
                <a:spcPct val="90000"/>
              </a:lnSpc>
              <a:spcBef>
                <a:spcPts val="0"/>
              </a:spcBef>
              <a:spcAft>
                <a:spcPts val="0"/>
              </a:spcAft>
              <a:buClr>
                <a:schemeClr val="dk1"/>
              </a:buClr>
              <a:buSzPts val="1800"/>
              <a:buNone/>
            </a:pPr>
            <a:r>
              <a:rPr lang="en-US" sz="2800" dirty="0">
                <a:hlinkClick r:id="rId3"/>
              </a:rPr>
              <a:t>https://skillslibrary-rsta.com/scheduletoday.asp?key=key1</a:t>
            </a:r>
            <a:r>
              <a:rPr lang="en-US" sz="2800" dirty="0"/>
              <a:t> </a:t>
            </a:r>
            <a:endParaRPr sz="2800" dirty="0"/>
          </a:p>
          <a:p>
            <a:pPr marL="0" lvl="0" indent="0" algn="ctr" rtl="0">
              <a:lnSpc>
                <a:spcPct val="90000"/>
              </a:lnSpc>
              <a:spcBef>
                <a:spcPts val="1000"/>
              </a:spcBef>
              <a:spcAft>
                <a:spcPts val="0"/>
              </a:spcAft>
              <a:buClr>
                <a:schemeClr val="dk1"/>
              </a:buClr>
              <a:buSzPts val="1800"/>
              <a:buNone/>
            </a:pPr>
            <a:endParaRPr lang="en-US" sz="2800" dirty="0"/>
          </a:p>
          <a:p>
            <a:pPr marL="0" lvl="0" indent="0" algn="ctr" rtl="0">
              <a:lnSpc>
                <a:spcPct val="90000"/>
              </a:lnSpc>
              <a:spcBef>
                <a:spcPts val="1000"/>
              </a:spcBef>
              <a:spcAft>
                <a:spcPts val="0"/>
              </a:spcAft>
              <a:buClr>
                <a:schemeClr val="dk1"/>
              </a:buClr>
              <a:buSzPts val="1800"/>
              <a:buNone/>
            </a:pPr>
            <a:r>
              <a:rPr lang="en-US" sz="2800" dirty="0"/>
              <a:t>Calendar </a:t>
            </a:r>
            <a:br>
              <a:rPr lang="en-US" sz="2800" dirty="0"/>
            </a:br>
            <a:r>
              <a:rPr lang="en-US" sz="2800" u="sng" dirty="0">
                <a:solidFill>
                  <a:schemeClr val="hlink"/>
                </a:solidFill>
                <a:hlinkClick r:id="rId4"/>
              </a:rPr>
              <a:t>https://</a:t>
            </a:r>
            <a:r>
              <a:rPr lang="en-US" sz="2800" u="sng" dirty="0">
                <a:solidFill>
                  <a:schemeClr val="hlink"/>
                </a:solidFill>
              </a:rPr>
              <a:t>skillslibrary-rsta.com/expcalendar.asp</a:t>
            </a:r>
          </a:p>
          <a:p>
            <a:pPr marL="0" lvl="0" indent="0" algn="ctr" rtl="0">
              <a:lnSpc>
                <a:spcPct val="90000"/>
              </a:lnSpc>
              <a:spcBef>
                <a:spcPts val="1000"/>
              </a:spcBef>
              <a:spcAft>
                <a:spcPts val="0"/>
              </a:spcAft>
              <a:buClr>
                <a:schemeClr val="dk1"/>
              </a:buClr>
              <a:buSzPts val="1800"/>
              <a:buNone/>
            </a:pPr>
            <a:endParaRPr sz="2800" dirty="0"/>
          </a:p>
          <a:p>
            <a:pPr marL="0" lvl="0" indent="0" algn="ctr" rtl="0">
              <a:lnSpc>
                <a:spcPct val="90000"/>
              </a:lnSpc>
              <a:spcBef>
                <a:spcPts val="1000"/>
              </a:spcBef>
              <a:spcAft>
                <a:spcPts val="0"/>
              </a:spcAft>
              <a:buClr>
                <a:schemeClr val="dk1"/>
              </a:buClr>
              <a:buSzPts val="1800"/>
              <a:buNone/>
            </a:pPr>
            <a:r>
              <a:rPr lang="en-US" sz="2800" dirty="0"/>
              <a:t>SIGN IN TO THE SKILLS LIBRARY DATABASE: </a:t>
            </a:r>
            <a:br>
              <a:rPr lang="en-US" sz="2800" dirty="0"/>
            </a:br>
            <a:r>
              <a:rPr lang="en-US" sz="2800" u="sng" dirty="0">
                <a:solidFill>
                  <a:schemeClr val="hlink"/>
                </a:solidFill>
              </a:rPr>
              <a:t>https://skillslibrary-rsta.com</a:t>
            </a:r>
            <a:endParaRPr sz="2800" u="sng" dirty="0">
              <a:solidFill>
                <a:schemeClr val="hlink"/>
              </a:solidFill>
            </a:endParaRPr>
          </a:p>
          <a:p>
            <a:pPr marL="0" lvl="0" indent="0" algn="ctr" rtl="0">
              <a:lnSpc>
                <a:spcPct val="90000"/>
              </a:lnSpc>
              <a:spcBef>
                <a:spcPts val="1000"/>
              </a:spcBef>
              <a:spcAft>
                <a:spcPts val="0"/>
              </a:spcAft>
              <a:buClr>
                <a:schemeClr val="dk1"/>
              </a:buClr>
              <a:buSzPts val="1800"/>
              <a:buNone/>
            </a:pPr>
            <a:endParaRPr sz="2800" dirty="0"/>
          </a:p>
          <a:p>
            <a:pPr marL="0" lvl="0" indent="0" algn="ctr" rtl="0">
              <a:lnSpc>
                <a:spcPct val="90000"/>
              </a:lnSpc>
              <a:spcBef>
                <a:spcPts val="1000"/>
              </a:spcBef>
              <a:spcAft>
                <a:spcPts val="0"/>
              </a:spcAft>
              <a:buClr>
                <a:schemeClr val="dk1"/>
              </a:buClr>
              <a:buSzPts val="1800"/>
              <a:buNone/>
            </a:pPr>
            <a:r>
              <a:rPr lang="en-US" sz="2800" dirty="0"/>
              <a:t>STUDENT SCREENS: </a:t>
            </a:r>
            <a:br>
              <a:rPr lang="en-US" sz="2800" dirty="0"/>
            </a:br>
            <a:r>
              <a:rPr lang="en-US" sz="2800" dirty="0"/>
              <a:t>Use individualized link or sign in with name &amp; student ID at </a:t>
            </a:r>
            <a:br>
              <a:rPr lang="en-US" sz="2800" dirty="0"/>
            </a:br>
            <a:r>
              <a:rPr lang="en-US" sz="2800" dirty="0">
                <a:hlinkClick r:id="rId5"/>
              </a:rPr>
              <a:t>https://skillslibrary-rsta.com/studentpages</a:t>
            </a:r>
            <a:r>
              <a:rPr lang="en-US" sz="2800" dirty="0"/>
              <a:t> </a:t>
            </a:r>
            <a:br>
              <a:rPr lang="en-US" sz="2800" dirty="0"/>
            </a:br>
            <a:r>
              <a:rPr lang="en-US" sz="2800" dirty="0"/>
              <a:t> or via the shortcut link rsta.me</a:t>
            </a:r>
          </a:p>
          <a:p>
            <a:pPr marL="0" lvl="0" indent="0" algn="ctr" rtl="0">
              <a:lnSpc>
                <a:spcPct val="90000"/>
              </a:lnSpc>
              <a:spcBef>
                <a:spcPts val="1000"/>
              </a:spcBef>
              <a:spcAft>
                <a:spcPts val="0"/>
              </a:spcAft>
              <a:buClr>
                <a:schemeClr val="dk1"/>
              </a:buClr>
              <a:buSzPts val="1800"/>
              <a:buNone/>
            </a:pPr>
            <a:endParaRPr sz="2000" dirty="0"/>
          </a:p>
          <a:p>
            <a:pPr marL="0" lvl="0" indent="0" algn="ctr" rtl="0">
              <a:lnSpc>
                <a:spcPct val="90000"/>
              </a:lnSpc>
              <a:spcBef>
                <a:spcPts val="1000"/>
              </a:spcBef>
              <a:spcAft>
                <a:spcPts val="0"/>
              </a:spcAft>
              <a:buClr>
                <a:schemeClr val="dk1"/>
              </a:buClr>
              <a:buSzPts val="1800"/>
              <a:buNone/>
            </a:pPr>
            <a:endParaRPr sz="2000" dirty="0"/>
          </a:p>
          <a:p>
            <a:pPr marL="0" lvl="0" indent="0" algn="ctr" rtl="0">
              <a:lnSpc>
                <a:spcPct val="90000"/>
              </a:lnSpc>
              <a:spcBef>
                <a:spcPts val="1000"/>
              </a:spcBef>
              <a:spcAft>
                <a:spcPts val="0"/>
              </a:spcAft>
              <a:buClr>
                <a:schemeClr val="dk1"/>
              </a:buClr>
              <a:buSzPts val="1800"/>
              <a:buNone/>
            </a:pPr>
            <a:endParaRPr sz="2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3"/>
          <p:cNvSpPr txBox="1">
            <a:spLocks noGrp="1"/>
          </p:cNvSpPr>
          <p:nvPr>
            <p:ph type="ctrTitle"/>
          </p:nvPr>
        </p:nvSpPr>
        <p:spPr>
          <a:xfrm>
            <a:off x="0" y="2611437"/>
            <a:ext cx="12192000" cy="1152525"/>
          </a:xfrm>
          <a:prstGeom prst="rect">
            <a:avLst/>
          </a:prstGeom>
          <a:solidFill>
            <a:srgbClr val="B3C6E7"/>
          </a:solid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r>
              <a:rPr lang="en-US"/>
              <a:t>Exploratory Student Screens</a:t>
            </a:r>
            <a:endParaRPr/>
          </a:p>
        </p:txBody>
      </p:sp>
      <p:sp>
        <p:nvSpPr>
          <p:cNvPr id="109" name="Google Shape;109;p3"/>
          <p:cNvSpPr txBox="1">
            <a:spLocks noGrp="1"/>
          </p:cNvSpPr>
          <p:nvPr>
            <p:ph type="subTitle" idx="1"/>
          </p:nvPr>
        </p:nvSpPr>
        <p:spPr>
          <a:xfrm>
            <a:off x="1524000" y="3856038"/>
            <a:ext cx="9144000" cy="102711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r>
              <a:rPr lang="en-US" dirty="0"/>
              <a:t>Skills Library Database </a:t>
            </a:r>
            <a:endParaRPr dirty="0"/>
          </a:p>
          <a:p>
            <a:pPr marL="0" lvl="0" indent="0" algn="ctr" rtl="0">
              <a:lnSpc>
                <a:spcPct val="90000"/>
              </a:lnSpc>
              <a:spcBef>
                <a:spcPts val="1000"/>
              </a:spcBef>
              <a:spcAft>
                <a:spcPts val="0"/>
              </a:spcAft>
              <a:buClr>
                <a:schemeClr val="dk1"/>
              </a:buClr>
              <a:buSzPts val="2400"/>
              <a:buNone/>
            </a:pPr>
            <a:r>
              <a:rPr lang="en-US" dirty="0"/>
              <a:t>Fall 2024</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4"/>
          <p:cNvSpPr/>
          <p:nvPr/>
        </p:nvSpPr>
        <p:spPr>
          <a:xfrm>
            <a:off x="6933155" y="482809"/>
            <a:ext cx="4631635" cy="5579788"/>
          </a:xfrm>
          <a:prstGeom prst="wedgeRectCallout">
            <a:avLst>
              <a:gd name="adj1" fmla="val -50679"/>
              <a:gd name="adj2" fmla="val 58830"/>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rgbClr val="1F3864"/>
                </a:solidFill>
                <a:latin typeface="Calibri"/>
                <a:ea typeface="Calibri"/>
                <a:cs typeface="Calibri"/>
                <a:sym typeface="Calibri"/>
              </a:rPr>
              <a:t>Before the first exploratory week begins, students receive an email telling them that the exploratory program is beginning, with a brief overview plus:</a:t>
            </a:r>
            <a:endParaRPr sz="1400" b="0" i="0" u="none" strike="noStrike" cap="none" dirty="0">
              <a:solidFill>
                <a:srgbClr val="000000"/>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1F3864"/>
              </a:buClr>
              <a:buSzPts val="1800"/>
              <a:buFont typeface="Arial"/>
              <a:buChar char="•"/>
            </a:pPr>
            <a:r>
              <a:rPr lang="en-US" sz="1800" b="0" i="0" u="none" strike="noStrike" cap="none" dirty="0">
                <a:solidFill>
                  <a:srgbClr val="1F3864"/>
                </a:solidFill>
                <a:latin typeface="Calibri"/>
                <a:ea typeface="Calibri"/>
                <a:cs typeface="Calibri"/>
                <a:sym typeface="Calibri"/>
              </a:rPr>
              <a:t>the name of their first class; </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1F3864"/>
              </a:buClr>
              <a:buSzPts val="1800"/>
              <a:buFont typeface="Arial"/>
              <a:buChar char="•"/>
            </a:pPr>
            <a:r>
              <a:rPr lang="en-US" sz="1800" b="0" i="0" u="none" strike="noStrike" cap="none" dirty="0">
                <a:solidFill>
                  <a:srgbClr val="1F3864"/>
                </a:solidFill>
                <a:latin typeface="Calibri"/>
                <a:ea typeface="Calibri"/>
                <a:cs typeface="Calibri"/>
                <a:sym typeface="Calibri"/>
              </a:rPr>
              <a:t>a personalized link to the student screens</a:t>
            </a:r>
            <a:endParaRPr sz="1800" b="0" i="0" u="none" strike="noStrike" cap="none" dirty="0">
              <a:solidFill>
                <a:srgbClr val="1F3864"/>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1F3864"/>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1" u="none" strike="noStrike" cap="none" dirty="0">
                <a:solidFill>
                  <a:srgbClr val="1F3864"/>
                </a:solidFill>
                <a:latin typeface="Calibri"/>
                <a:ea typeface="Calibri"/>
                <a:cs typeface="Calibri"/>
                <a:sym typeface="Calibri"/>
              </a:rPr>
              <a:t>If students don’t have their personalized link they can go to the shortcut </a:t>
            </a:r>
            <a:r>
              <a:rPr lang="en-US" sz="1800" b="1" i="1" dirty="0">
                <a:solidFill>
                  <a:srgbClr val="1F3864"/>
                </a:solidFill>
                <a:latin typeface="Calibri"/>
                <a:ea typeface="Calibri"/>
                <a:cs typeface="Calibri"/>
                <a:sym typeface="Calibri"/>
              </a:rPr>
              <a:t>rsta.me </a:t>
            </a:r>
            <a:r>
              <a:rPr lang="en-US" sz="1800" i="1" dirty="0">
                <a:solidFill>
                  <a:srgbClr val="1F3864"/>
                </a:solidFill>
                <a:latin typeface="Calibri"/>
                <a:ea typeface="Calibri"/>
                <a:cs typeface="Calibri"/>
                <a:sym typeface="Calibri"/>
              </a:rPr>
              <a:t>(or the full link </a:t>
            </a:r>
            <a:r>
              <a:rPr lang="en-US" sz="1800" i="1" dirty="0">
                <a:solidFill>
                  <a:srgbClr val="1F3864"/>
                </a:solidFill>
                <a:latin typeface="Calibri"/>
                <a:ea typeface="Calibri"/>
                <a:cs typeface="Calibri"/>
                <a:sym typeface="Calibri"/>
                <a:hlinkClick r:id="rId3"/>
              </a:rPr>
              <a:t>https://skillslibrary-rsta.com/studentpages</a:t>
            </a:r>
            <a:r>
              <a:rPr lang="en-US" sz="1800" i="1" dirty="0">
                <a:solidFill>
                  <a:srgbClr val="1F3864"/>
                </a:solidFill>
                <a:latin typeface="Calibri"/>
                <a:ea typeface="Calibri"/>
                <a:cs typeface="Calibri"/>
                <a:sym typeface="Calibri"/>
              </a:rPr>
              <a:t> </a:t>
            </a:r>
            <a:r>
              <a:rPr lang="en-US" sz="1800" b="0" i="1" u="none" strike="noStrike" cap="none" dirty="0">
                <a:solidFill>
                  <a:srgbClr val="1F3864"/>
                </a:solidFill>
                <a:latin typeface="Calibri"/>
                <a:ea typeface="Calibri"/>
                <a:cs typeface="Calibri"/>
                <a:sym typeface="Calibri"/>
              </a:rPr>
              <a:t>and sign in with their student ID and first name and email address.</a:t>
            </a:r>
          </a:p>
          <a:p>
            <a:pPr marL="0" marR="0" lvl="0" indent="0" algn="l" rtl="0">
              <a:lnSpc>
                <a:spcPct val="100000"/>
              </a:lnSpc>
              <a:spcBef>
                <a:spcPts val="0"/>
              </a:spcBef>
              <a:spcAft>
                <a:spcPts val="0"/>
              </a:spcAft>
              <a:buClr>
                <a:srgbClr val="000000"/>
              </a:buClr>
              <a:buSzPts val="1800"/>
              <a:buFont typeface="Arial"/>
              <a:buNone/>
            </a:pPr>
            <a:endParaRPr lang="en-US" sz="1800" i="1" dirty="0">
              <a:solidFill>
                <a:srgbClr val="1F3864"/>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i="1" dirty="0">
                <a:solidFill>
                  <a:srgbClr val="1F3864"/>
                </a:solidFill>
                <a:latin typeface="Calibri"/>
                <a:ea typeface="Calibri"/>
                <a:cs typeface="Calibri"/>
                <a:sym typeface="Calibri"/>
              </a:rPr>
              <a:t>Teachers and staff can look at a sample screen by signing in with the student ID  =1234 and the name = Sample.</a:t>
            </a:r>
            <a:endParaRPr sz="1400" b="0" i="0" u="none" strike="noStrike" cap="none" dirty="0">
              <a:solidFill>
                <a:srgbClr val="000000"/>
              </a:solidFill>
              <a:latin typeface="Arial"/>
              <a:ea typeface="Arial"/>
              <a:cs typeface="Arial"/>
              <a:sym typeface="Arial"/>
            </a:endParaRPr>
          </a:p>
        </p:txBody>
      </p:sp>
      <p:pic>
        <p:nvPicPr>
          <p:cNvPr id="115" name="Google Shape;115;p4" descr="A person sitting on a table&#10;&#10;Description automatically generated"/>
          <p:cNvPicPr preferRelativeResize="0"/>
          <p:nvPr/>
        </p:nvPicPr>
        <p:blipFill rotWithShape="1">
          <a:blip r:embed="rId4">
            <a:alphaModFix/>
            <a:extLst>
              <a:ext uri="{28A0092B-C50C-407E-A947-70E740481C1C}">
                <a14:useLocalDpi xmlns:a14="http://schemas.microsoft.com/office/drawing/2010/main" val="0"/>
              </a:ext>
            </a:extLst>
          </a:blip>
          <a:srcRect/>
          <a:stretch/>
        </p:blipFill>
        <p:spPr>
          <a:xfrm>
            <a:off x="426720" y="2138947"/>
            <a:ext cx="6095999" cy="258010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5"/>
          <p:cNvSpPr/>
          <p:nvPr/>
        </p:nvSpPr>
        <p:spPr>
          <a:xfrm>
            <a:off x="514568" y="1209319"/>
            <a:ext cx="4631635" cy="4039086"/>
          </a:xfrm>
          <a:prstGeom prst="wedgeRectCallout">
            <a:avLst>
              <a:gd name="adj1" fmla="val 45330"/>
              <a:gd name="adj2" fmla="val 64386"/>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rgbClr val="1F3864"/>
                </a:solidFill>
                <a:latin typeface="Calibri"/>
                <a:ea typeface="Calibri"/>
                <a:cs typeface="Calibri"/>
                <a:sym typeface="Calibri"/>
              </a:rPr>
              <a:t>Students will receive an email each day with their rotation schedule for the day; throughout both phases of the Exploratory program., and with the link to sign in to see their schedule and complete their online reflection journal entries.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1F3864"/>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rgbClr val="1F3864"/>
                </a:solidFill>
                <a:latin typeface="Calibri"/>
                <a:ea typeface="Calibri"/>
                <a:cs typeface="Calibri"/>
                <a:sym typeface="Calibri"/>
              </a:rPr>
              <a:t>The email will come from </a:t>
            </a:r>
            <a:r>
              <a:rPr lang="en-US" sz="1800" b="0" i="0" u="sng" strike="noStrike" cap="none" dirty="0">
                <a:solidFill>
                  <a:srgbClr val="1F3864"/>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exploratory@skillslibrary-</a:t>
            </a:r>
            <a:r>
              <a:rPr lang="en-US" sz="1800" u="sng" dirty="0">
                <a:solidFill>
                  <a:srgbClr val="1F3864"/>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rsta</a:t>
            </a:r>
            <a:r>
              <a:rPr lang="en-US" sz="1800" b="0" i="0" u="sng" strike="noStrike" cap="none" dirty="0">
                <a:solidFill>
                  <a:srgbClr val="1F3864"/>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.com</a:t>
            </a:r>
            <a:endParaRPr sz="1800" b="0" i="0" u="none" strike="noStrike" cap="none" dirty="0">
              <a:solidFill>
                <a:srgbClr val="1F3864"/>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1" u="none" strike="noStrike" cap="none" dirty="0">
              <a:solidFill>
                <a:srgbClr val="1F3864"/>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1" u="none" strike="noStrike" cap="none" dirty="0">
                <a:solidFill>
                  <a:srgbClr val="1F3864"/>
                </a:solidFill>
                <a:latin typeface="Calibri"/>
                <a:ea typeface="Calibri"/>
                <a:cs typeface="Calibri"/>
                <a:sym typeface="Calibri"/>
              </a:rPr>
              <a:t>Students can find all of the information they need and complete their journal assignments in the student screens.</a:t>
            </a:r>
            <a:endParaRPr sz="1400" b="0" i="0" u="none" strike="noStrike" cap="none" dirty="0">
              <a:solidFill>
                <a:srgbClr val="000000"/>
              </a:solidFill>
              <a:latin typeface="Arial"/>
              <a:ea typeface="Arial"/>
              <a:cs typeface="Arial"/>
              <a:sym typeface="Arial"/>
            </a:endParaRPr>
          </a:p>
        </p:txBody>
      </p:sp>
      <p:pic>
        <p:nvPicPr>
          <p:cNvPr id="121" name="Google Shape;121;p5" descr="A picture containing computer, desk&#10;&#10;Description automatically generated"/>
          <p:cNvPicPr preferRelativeResize="0"/>
          <p:nvPr/>
        </p:nvPicPr>
        <p:blipFill rotWithShape="1">
          <a:blip r:embed="rId4">
            <a:alphaModFix/>
            <a:extLst>
              <a:ext uri="{28A0092B-C50C-407E-A947-70E740481C1C}">
                <a14:useLocalDpi xmlns:a14="http://schemas.microsoft.com/office/drawing/2010/main" val="0"/>
              </a:ext>
            </a:extLst>
          </a:blip>
          <a:srcRect/>
          <a:stretch/>
        </p:blipFill>
        <p:spPr>
          <a:xfrm>
            <a:off x="5812077" y="1619641"/>
            <a:ext cx="5865355" cy="39106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6"/>
        <p:cNvGrpSpPr/>
        <p:nvPr/>
      </p:nvGrpSpPr>
      <p:grpSpPr>
        <a:xfrm>
          <a:off x="0" y="0"/>
          <a:ext cx="0" cy="0"/>
          <a:chOff x="0" y="0"/>
          <a:chExt cx="0" cy="0"/>
        </a:xfrm>
      </p:grpSpPr>
      <p:sp>
        <p:nvSpPr>
          <p:cNvPr id="127" name="Google Shape;127;p7"/>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8" name="Google Shape;128;p7"/>
          <p:cNvSpPr/>
          <p:nvPr/>
        </p:nvSpPr>
        <p:spPr>
          <a:xfrm rot="2700000">
            <a:off x="415435" y="655140"/>
            <a:ext cx="687472" cy="687472"/>
          </a:xfrm>
          <a:prstGeom prst="rect">
            <a:avLst/>
          </a:prstGeom>
          <a:solidFill>
            <a:schemeClr val="accent4">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9" name="Google Shape;129;p7"/>
          <p:cNvSpPr/>
          <p:nvPr/>
        </p:nvSpPr>
        <p:spPr>
          <a:xfrm rot="10800000">
            <a:off x="0" y="0"/>
            <a:ext cx="2835357" cy="1480837"/>
          </a:xfrm>
          <a:custGeom>
            <a:avLst/>
            <a:gdLst/>
            <a:ahLst/>
            <a:cxnLst/>
            <a:rect l="l" t="t" r="r" b="b"/>
            <a:pathLst>
              <a:path w="2835357" h="1480837" extrusionOk="0">
                <a:moveTo>
                  <a:pt x="2835357" y="1480837"/>
                </a:moveTo>
                <a:lnTo>
                  <a:pt x="0" y="1480837"/>
                </a:lnTo>
                <a:lnTo>
                  <a:pt x="1552727" y="0"/>
                </a:lnTo>
                <a:lnTo>
                  <a:pt x="2835357" y="1223245"/>
                </a:lnTo>
                <a:close/>
              </a:path>
            </a:pathLst>
          </a:custGeom>
          <a:solidFill>
            <a:schemeClr val="accent4">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0" name="Google Shape;130;p7"/>
          <p:cNvSpPr/>
          <p:nvPr/>
        </p:nvSpPr>
        <p:spPr>
          <a:xfrm rot="2700000">
            <a:off x="10739327" y="-253670"/>
            <a:ext cx="1827638" cy="1376989"/>
          </a:xfrm>
          <a:custGeom>
            <a:avLst/>
            <a:gdLst/>
            <a:ahLst/>
            <a:cxnLst/>
            <a:rect l="l" t="t" r="r" b="b"/>
            <a:pathLst>
              <a:path w="1827638" h="1376989" extrusionOk="0">
                <a:moveTo>
                  <a:pt x="0" y="987379"/>
                </a:moveTo>
                <a:lnTo>
                  <a:pt x="987379" y="0"/>
                </a:lnTo>
                <a:lnTo>
                  <a:pt x="1827638" y="840260"/>
                </a:lnTo>
                <a:lnTo>
                  <a:pt x="1827638" y="1376989"/>
                </a:lnTo>
                <a:lnTo>
                  <a:pt x="0" y="1376989"/>
                </a:lnTo>
                <a:close/>
              </a:path>
            </a:pathLst>
          </a:custGeom>
          <a:solidFill>
            <a:schemeClr val="accent1">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1" name="Google Shape;131;p7"/>
          <p:cNvSpPr/>
          <p:nvPr/>
        </p:nvSpPr>
        <p:spPr>
          <a:xfrm rot="2700000">
            <a:off x="10653800" y="422146"/>
            <a:ext cx="645368" cy="645368"/>
          </a:xfrm>
          <a:prstGeom prst="rect">
            <a:avLst/>
          </a:prstGeom>
          <a:solidFill>
            <a:schemeClr val="accent1">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2" name="Google Shape;132;p7"/>
          <p:cNvSpPr/>
          <p:nvPr/>
        </p:nvSpPr>
        <p:spPr>
          <a:xfrm>
            <a:off x="8115423" y="6115501"/>
            <a:ext cx="1494513" cy="742499"/>
          </a:xfrm>
          <a:prstGeom prst="triangle">
            <a:avLst>
              <a:gd name="adj" fmla="val 50000"/>
            </a:avLst>
          </a:prstGeom>
          <a:solidFill>
            <a:schemeClr val="accent1">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3" name="Google Shape;133;p7"/>
          <p:cNvSpPr/>
          <p:nvPr/>
        </p:nvSpPr>
        <p:spPr>
          <a:xfrm>
            <a:off x="9167297" y="6453143"/>
            <a:ext cx="814903" cy="404857"/>
          </a:xfrm>
          <a:prstGeom prst="triangle">
            <a:avLst>
              <a:gd name="adj" fmla="val 50000"/>
            </a:avLst>
          </a:prstGeom>
          <a:solidFill>
            <a:schemeClr val="accent1">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4" name="Google Shape;134;p7"/>
          <p:cNvSpPr/>
          <p:nvPr/>
        </p:nvSpPr>
        <p:spPr>
          <a:xfrm>
            <a:off x="7348509" y="181186"/>
            <a:ext cx="4084320" cy="4236720"/>
          </a:xfrm>
          <a:prstGeom prst="wedgeRectCallout">
            <a:avLst>
              <a:gd name="adj1" fmla="val -38883"/>
              <a:gd name="adj2" fmla="val 61264"/>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1F3864"/>
                </a:solidFill>
                <a:latin typeface="Calibri"/>
                <a:ea typeface="Calibri"/>
                <a:cs typeface="Calibri"/>
                <a:sym typeface="Calibri"/>
              </a:rPr>
              <a:t>The individualized link bring students to a home page (see next slide) or the link  brings students to this sign-in screen</a:t>
            </a:r>
            <a:endParaRPr sz="1800" b="0" i="0" u="none" strike="noStrike" cap="none">
              <a:solidFill>
                <a:srgbClr val="1F3864"/>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a:solidFill>
                <a:srgbClr val="1F3864"/>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US" sz="1800">
                <a:solidFill>
                  <a:srgbClr val="1F3864"/>
                </a:solidFill>
                <a:latin typeface="Calibri"/>
                <a:ea typeface="Calibri"/>
                <a:cs typeface="Calibri"/>
                <a:sym typeface="Calibri"/>
              </a:rPr>
              <a:t>Students initially sign in with their name and email or ID, and later set their own password.</a:t>
            </a:r>
            <a:endParaRPr sz="1800">
              <a:solidFill>
                <a:srgbClr val="1F3864"/>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1F3864"/>
              </a:solidFill>
              <a:latin typeface="Calibri"/>
              <a:ea typeface="Calibri"/>
              <a:cs typeface="Calibri"/>
              <a:sym typeface="Calibri"/>
            </a:endParaRPr>
          </a:p>
        </p:txBody>
      </p:sp>
      <p:pic>
        <p:nvPicPr>
          <p:cNvPr id="135" name="Google Shape;135;p7"/>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a:off x="1337006" y="395529"/>
            <a:ext cx="5713338" cy="605761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9"/>
        <p:cNvGrpSpPr/>
        <p:nvPr/>
      </p:nvGrpSpPr>
      <p:grpSpPr>
        <a:xfrm>
          <a:off x="0" y="0"/>
          <a:ext cx="0" cy="0"/>
          <a:chOff x="0" y="0"/>
          <a:chExt cx="0" cy="0"/>
        </a:xfrm>
      </p:grpSpPr>
      <p:sp>
        <p:nvSpPr>
          <p:cNvPr id="140" name="Google Shape;140;p6"/>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2" name="Google Shape;142;p6"/>
          <p:cNvSpPr/>
          <p:nvPr/>
        </p:nvSpPr>
        <p:spPr>
          <a:xfrm rot="2700000">
            <a:off x="415435" y="655140"/>
            <a:ext cx="687472" cy="687472"/>
          </a:xfrm>
          <a:prstGeom prst="rect">
            <a:avLst/>
          </a:prstGeom>
          <a:solidFill>
            <a:schemeClr val="accent4">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3" name="Google Shape;143;p6"/>
          <p:cNvSpPr/>
          <p:nvPr/>
        </p:nvSpPr>
        <p:spPr>
          <a:xfrm rot="10800000">
            <a:off x="0" y="0"/>
            <a:ext cx="2835357" cy="1480837"/>
          </a:xfrm>
          <a:custGeom>
            <a:avLst/>
            <a:gdLst/>
            <a:ahLst/>
            <a:cxnLst/>
            <a:rect l="l" t="t" r="r" b="b"/>
            <a:pathLst>
              <a:path w="2835357" h="1480837" extrusionOk="0">
                <a:moveTo>
                  <a:pt x="2835357" y="1480837"/>
                </a:moveTo>
                <a:lnTo>
                  <a:pt x="0" y="1480837"/>
                </a:lnTo>
                <a:lnTo>
                  <a:pt x="1552727" y="0"/>
                </a:lnTo>
                <a:lnTo>
                  <a:pt x="2835357" y="1223245"/>
                </a:lnTo>
                <a:close/>
              </a:path>
            </a:pathLst>
          </a:custGeom>
          <a:solidFill>
            <a:schemeClr val="accent4">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4" name="Google Shape;144;p6"/>
          <p:cNvSpPr/>
          <p:nvPr/>
        </p:nvSpPr>
        <p:spPr>
          <a:xfrm rot="2700000">
            <a:off x="10739327" y="-253670"/>
            <a:ext cx="1827638" cy="1376989"/>
          </a:xfrm>
          <a:custGeom>
            <a:avLst/>
            <a:gdLst/>
            <a:ahLst/>
            <a:cxnLst/>
            <a:rect l="l" t="t" r="r" b="b"/>
            <a:pathLst>
              <a:path w="1827638" h="1376989" extrusionOk="0">
                <a:moveTo>
                  <a:pt x="0" y="987379"/>
                </a:moveTo>
                <a:lnTo>
                  <a:pt x="987379" y="0"/>
                </a:lnTo>
                <a:lnTo>
                  <a:pt x="1827638" y="840260"/>
                </a:lnTo>
                <a:lnTo>
                  <a:pt x="1827638" y="1376989"/>
                </a:lnTo>
                <a:lnTo>
                  <a:pt x="0" y="1376989"/>
                </a:lnTo>
                <a:close/>
              </a:path>
            </a:pathLst>
          </a:custGeom>
          <a:solidFill>
            <a:schemeClr val="accent1">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5" name="Google Shape;145;p6"/>
          <p:cNvSpPr/>
          <p:nvPr/>
        </p:nvSpPr>
        <p:spPr>
          <a:xfrm rot="2700000">
            <a:off x="10653800" y="422146"/>
            <a:ext cx="645368" cy="645368"/>
          </a:xfrm>
          <a:prstGeom prst="rect">
            <a:avLst/>
          </a:prstGeom>
          <a:solidFill>
            <a:schemeClr val="accent1">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6" name="Google Shape;146;p6"/>
          <p:cNvSpPr/>
          <p:nvPr/>
        </p:nvSpPr>
        <p:spPr>
          <a:xfrm>
            <a:off x="8115423" y="6115501"/>
            <a:ext cx="1494513" cy="742499"/>
          </a:xfrm>
          <a:prstGeom prst="triangle">
            <a:avLst>
              <a:gd name="adj" fmla="val 50000"/>
            </a:avLst>
          </a:prstGeom>
          <a:solidFill>
            <a:schemeClr val="accent1">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7" name="Google Shape;147;p6"/>
          <p:cNvSpPr/>
          <p:nvPr/>
        </p:nvSpPr>
        <p:spPr>
          <a:xfrm>
            <a:off x="9167297" y="6453143"/>
            <a:ext cx="814903" cy="404857"/>
          </a:xfrm>
          <a:prstGeom prst="triangle">
            <a:avLst>
              <a:gd name="adj" fmla="val 50000"/>
            </a:avLst>
          </a:prstGeom>
          <a:solidFill>
            <a:schemeClr val="accent1">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ABDB087C-F33F-F25C-438A-4C45439E41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7161" y="740419"/>
            <a:ext cx="6619476" cy="5479566"/>
          </a:xfrm>
          <a:prstGeom prst="rect">
            <a:avLst/>
          </a:prstGeom>
        </p:spPr>
      </p:pic>
      <p:sp>
        <p:nvSpPr>
          <p:cNvPr id="148" name="Google Shape;148;p6"/>
          <p:cNvSpPr/>
          <p:nvPr/>
        </p:nvSpPr>
        <p:spPr>
          <a:xfrm>
            <a:off x="7348509" y="181186"/>
            <a:ext cx="4084320" cy="4236720"/>
          </a:xfrm>
          <a:prstGeom prst="wedgeRectCallout">
            <a:avLst>
              <a:gd name="adj1" fmla="val -38883"/>
              <a:gd name="adj2" fmla="val 61264"/>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1F3864"/>
                </a:solidFill>
                <a:latin typeface="Calibri"/>
                <a:ea typeface="Calibri"/>
                <a:cs typeface="Calibri"/>
                <a:sym typeface="Calibri"/>
              </a:rPr>
              <a:t>The student screens includes the student’s personalized schedule.   For each day of the program, they see the date, time,  program name, teacher name(s) and the room number and floor.</a:t>
            </a:r>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1F3864"/>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1F3864"/>
                </a:solidFill>
                <a:latin typeface="Calibri"/>
                <a:ea typeface="Calibri"/>
                <a:cs typeface="Calibri"/>
                <a:sym typeface="Calibri"/>
              </a:rPr>
              <a:t>From the signin page and dashboard, students click EXPLORATORY to see their schedules.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1F3864"/>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2"/>
        <p:cNvGrpSpPr/>
        <p:nvPr/>
      </p:nvGrpSpPr>
      <p:grpSpPr>
        <a:xfrm>
          <a:off x="0" y="0"/>
          <a:ext cx="0" cy="0"/>
          <a:chOff x="0" y="0"/>
          <a:chExt cx="0" cy="0"/>
        </a:xfrm>
      </p:grpSpPr>
      <p:sp>
        <p:nvSpPr>
          <p:cNvPr id="153" name="Google Shape;153;p8"/>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4" name="Google Shape;154;p8"/>
          <p:cNvSpPr/>
          <p:nvPr/>
        </p:nvSpPr>
        <p:spPr>
          <a:xfrm rot="2700000">
            <a:off x="415435" y="655140"/>
            <a:ext cx="687472" cy="687472"/>
          </a:xfrm>
          <a:prstGeom prst="rect">
            <a:avLst/>
          </a:prstGeom>
          <a:solidFill>
            <a:schemeClr val="accent4">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5" name="Google Shape;155;p8"/>
          <p:cNvSpPr/>
          <p:nvPr/>
        </p:nvSpPr>
        <p:spPr>
          <a:xfrm rot="10800000">
            <a:off x="0" y="0"/>
            <a:ext cx="2835357" cy="1480837"/>
          </a:xfrm>
          <a:custGeom>
            <a:avLst/>
            <a:gdLst/>
            <a:ahLst/>
            <a:cxnLst/>
            <a:rect l="l" t="t" r="r" b="b"/>
            <a:pathLst>
              <a:path w="2835357" h="1480837" extrusionOk="0">
                <a:moveTo>
                  <a:pt x="2835357" y="1480837"/>
                </a:moveTo>
                <a:lnTo>
                  <a:pt x="0" y="1480837"/>
                </a:lnTo>
                <a:lnTo>
                  <a:pt x="1552727" y="0"/>
                </a:lnTo>
                <a:lnTo>
                  <a:pt x="2835357" y="1223245"/>
                </a:lnTo>
                <a:close/>
              </a:path>
            </a:pathLst>
          </a:custGeom>
          <a:solidFill>
            <a:schemeClr val="accent4">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6" name="Google Shape;156;p8"/>
          <p:cNvSpPr/>
          <p:nvPr/>
        </p:nvSpPr>
        <p:spPr>
          <a:xfrm rot="2700000">
            <a:off x="10739327" y="-253670"/>
            <a:ext cx="1827638" cy="1376989"/>
          </a:xfrm>
          <a:custGeom>
            <a:avLst/>
            <a:gdLst/>
            <a:ahLst/>
            <a:cxnLst/>
            <a:rect l="l" t="t" r="r" b="b"/>
            <a:pathLst>
              <a:path w="1827638" h="1376989" extrusionOk="0">
                <a:moveTo>
                  <a:pt x="0" y="987379"/>
                </a:moveTo>
                <a:lnTo>
                  <a:pt x="987379" y="0"/>
                </a:lnTo>
                <a:lnTo>
                  <a:pt x="1827638" y="840260"/>
                </a:lnTo>
                <a:lnTo>
                  <a:pt x="1827638" y="1376989"/>
                </a:lnTo>
                <a:lnTo>
                  <a:pt x="0" y="1376989"/>
                </a:lnTo>
                <a:close/>
              </a:path>
            </a:pathLst>
          </a:custGeom>
          <a:solidFill>
            <a:schemeClr val="accent1">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7" name="Google Shape;157;p8"/>
          <p:cNvSpPr/>
          <p:nvPr/>
        </p:nvSpPr>
        <p:spPr>
          <a:xfrm rot="2700000">
            <a:off x="10653800" y="422146"/>
            <a:ext cx="645368" cy="645368"/>
          </a:xfrm>
          <a:prstGeom prst="rect">
            <a:avLst/>
          </a:prstGeom>
          <a:solidFill>
            <a:schemeClr val="accent1">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8" name="Google Shape;158;p8"/>
          <p:cNvSpPr/>
          <p:nvPr/>
        </p:nvSpPr>
        <p:spPr>
          <a:xfrm>
            <a:off x="8115423" y="6115501"/>
            <a:ext cx="1494513" cy="742499"/>
          </a:xfrm>
          <a:prstGeom prst="triangle">
            <a:avLst>
              <a:gd name="adj" fmla="val 50000"/>
            </a:avLst>
          </a:prstGeom>
          <a:solidFill>
            <a:schemeClr val="accent1">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9" name="Google Shape;159;p8"/>
          <p:cNvSpPr/>
          <p:nvPr/>
        </p:nvSpPr>
        <p:spPr>
          <a:xfrm>
            <a:off x="9167297" y="6453143"/>
            <a:ext cx="814903" cy="404857"/>
          </a:xfrm>
          <a:prstGeom prst="triangle">
            <a:avLst>
              <a:gd name="adj" fmla="val 50000"/>
            </a:avLst>
          </a:prstGeom>
          <a:solidFill>
            <a:schemeClr val="accent1">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5" name="Picture 4">
            <a:extLst>
              <a:ext uri="{FF2B5EF4-FFF2-40B4-BE49-F238E27FC236}">
                <a16:creationId xmlns:a16="http://schemas.microsoft.com/office/drawing/2014/main" id="{4E2764A7-1818-A981-B1C6-5FFA492638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5516" y="666441"/>
            <a:ext cx="4782217" cy="5449060"/>
          </a:xfrm>
          <a:prstGeom prst="rect">
            <a:avLst/>
          </a:prstGeom>
        </p:spPr>
      </p:pic>
      <p:sp>
        <p:nvSpPr>
          <p:cNvPr id="161" name="Google Shape;161;p8"/>
          <p:cNvSpPr/>
          <p:nvPr/>
        </p:nvSpPr>
        <p:spPr>
          <a:xfrm>
            <a:off x="6892164" y="998876"/>
            <a:ext cx="4084320" cy="4236720"/>
          </a:xfrm>
          <a:prstGeom prst="wedgeRectCallout">
            <a:avLst>
              <a:gd name="adj1" fmla="val -116891"/>
              <a:gd name="adj2" fmla="val 6395"/>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1F3864"/>
                </a:solidFill>
                <a:latin typeface="Calibri"/>
                <a:ea typeface="Calibri"/>
                <a:cs typeface="Calibri"/>
                <a:sym typeface="Calibri"/>
              </a:rPr>
              <a:t>Students will write a brief reflection journal entry for each session.   </a:t>
            </a:r>
            <a:endParaRPr sz="1800" b="0" i="0" u="none" strike="noStrike" cap="none">
              <a:solidFill>
                <a:srgbClr val="1F3864"/>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1F3864"/>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1F3864"/>
                </a:solidFill>
                <a:latin typeface="Calibri"/>
                <a:ea typeface="Calibri"/>
                <a:cs typeface="Calibri"/>
                <a:sym typeface="Calibri"/>
              </a:rPr>
              <a:t>Students earn exploratory points for completing these entries.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1F3864"/>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1F3864"/>
                </a:solidFill>
                <a:latin typeface="Calibri"/>
                <a:ea typeface="Calibri"/>
                <a:cs typeface="Calibri"/>
                <a:sym typeface="Calibri"/>
              </a:rPr>
              <a:t>Once an entry is completed, a checkmark will appear in the box.</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1F3864"/>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5"/>
        <p:cNvGrpSpPr/>
        <p:nvPr/>
      </p:nvGrpSpPr>
      <p:grpSpPr>
        <a:xfrm>
          <a:off x="0" y="0"/>
          <a:ext cx="0" cy="0"/>
          <a:chOff x="0" y="0"/>
          <a:chExt cx="0" cy="0"/>
        </a:xfrm>
      </p:grpSpPr>
      <p:sp>
        <p:nvSpPr>
          <p:cNvPr id="166" name="Google Shape;166;p9"/>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7" name="Google Shape;167;p9"/>
          <p:cNvSpPr/>
          <p:nvPr/>
        </p:nvSpPr>
        <p:spPr>
          <a:xfrm rot="-2700000" flipH="1">
            <a:off x="-376156" y="-253670"/>
            <a:ext cx="1827638" cy="1376989"/>
          </a:xfrm>
          <a:custGeom>
            <a:avLst/>
            <a:gdLst/>
            <a:ahLst/>
            <a:cxnLst/>
            <a:rect l="l" t="t" r="r" b="b"/>
            <a:pathLst>
              <a:path w="1827638" h="1376989" extrusionOk="0">
                <a:moveTo>
                  <a:pt x="0" y="987379"/>
                </a:moveTo>
                <a:lnTo>
                  <a:pt x="987379" y="0"/>
                </a:lnTo>
                <a:lnTo>
                  <a:pt x="1827638" y="840260"/>
                </a:lnTo>
                <a:lnTo>
                  <a:pt x="1827638" y="1376989"/>
                </a:lnTo>
                <a:lnTo>
                  <a:pt x="0" y="1376989"/>
                </a:lnTo>
                <a:close/>
              </a:path>
            </a:pathLst>
          </a:custGeom>
          <a:solidFill>
            <a:schemeClr val="accent1">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8" name="Google Shape;168;p9"/>
          <p:cNvSpPr/>
          <p:nvPr/>
        </p:nvSpPr>
        <p:spPr>
          <a:xfrm rot="-2700000" flipH="1">
            <a:off x="891641" y="422146"/>
            <a:ext cx="645368" cy="645368"/>
          </a:xfrm>
          <a:prstGeom prst="rect">
            <a:avLst/>
          </a:prstGeom>
          <a:solidFill>
            <a:schemeClr val="accent1">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9" name="Google Shape;169;p9"/>
          <p:cNvSpPr/>
          <p:nvPr/>
        </p:nvSpPr>
        <p:spPr>
          <a:xfrm rot="-2700000" flipH="1">
            <a:off x="10043482" y="655140"/>
            <a:ext cx="687472" cy="687472"/>
          </a:xfrm>
          <a:prstGeom prst="rect">
            <a:avLst/>
          </a:prstGeom>
          <a:solidFill>
            <a:schemeClr val="accent4">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0" name="Google Shape;170;p9"/>
          <p:cNvSpPr/>
          <p:nvPr/>
        </p:nvSpPr>
        <p:spPr>
          <a:xfrm rot="10800000" flipH="1">
            <a:off x="9356643" y="0"/>
            <a:ext cx="2835357" cy="1480837"/>
          </a:xfrm>
          <a:custGeom>
            <a:avLst/>
            <a:gdLst/>
            <a:ahLst/>
            <a:cxnLst/>
            <a:rect l="l" t="t" r="r" b="b"/>
            <a:pathLst>
              <a:path w="2835357" h="1480837" extrusionOk="0">
                <a:moveTo>
                  <a:pt x="2835357" y="1480837"/>
                </a:moveTo>
                <a:lnTo>
                  <a:pt x="0" y="1480837"/>
                </a:lnTo>
                <a:lnTo>
                  <a:pt x="1552727" y="0"/>
                </a:lnTo>
                <a:lnTo>
                  <a:pt x="2835357" y="1223245"/>
                </a:lnTo>
                <a:close/>
              </a:path>
            </a:pathLst>
          </a:custGeom>
          <a:solidFill>
            <a:schemeClr val="accent4">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1" name="Google Shape;171;p9"/>
          <p:cNvSpPr/>
          <p:nvPr/>
        </p:nvSpPr>
        <p:spPr>
          <a:xfrm flipH="1">
            <a:off x="7976344" y="6115501"/>
            <a:ext cx="1494513" cy="742499"/>
          </a:xfrm>
          <a:prstGeom prst="triangle">
            <a:avLst>
              <a:gd name="adj" fmla="val 50000"/>
            </a:avLst>
          </a:prstGeom>
          <a:solidFill>
            <a:schemeClr val="accent1">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2" name="Google Shape;172;p9"/>
          <p:cNvSpPr/>
          <p:nvPr/>
        </p:nvSpPr>
        <p:spPr>
          <a:xfrm flipH="1">
            <a:off x="7604080" y="6453143"/>
            <a:ext cx="814903" cy="404857"/>
          </a:xfrm>
          <a:prstGeom prst="triangle">
            <a:avLst>
              <a:gd name="adj" fmla="val 50000"/>
            </a:avLst>
          </a:prstGeom>
          <a:solidFill>
            <a:schemeClr val="accent1">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3" name="Google Shape;173;p9"/>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a:off x="724402" y="512758"/>
            <a:ext cx="7822697" cy="6229051"/>
          </a:xfrm>
          <a:prstGeom prst="rect">
            <a:avLst/>
          </a:prstGeom>
          <a:noFill/>
          <a:ln>
            <a:noFill/>
          </a:ln>
        </p:spPr>
      </p:pic>
      <p:sp>
        <p:nvSpPr>
          <p:cNvPr id="174" name="Google Shape;174;p9"/>
          <p:cNvSpPr/>
          <p:nvPr/>
        </p:nvSpPr>
        <p:spPr>
          <a:xfrm>
            <a:off x="7460269" y="288485"/>
            <a:ext cx="4084320" cy="2708715"/>
          </a:xfrm>
          <a:prstGeom prst="wedgeRectCallout">
            <a:avLst>
              <a:gd name="adj1" fmla="val -50575"/>
              <a:gd name="adj2" fmla="val 79374"/>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1F3864"/>
                </a:solidFill>
                <a:latin typeface="Calibri"/>
                <a:ea typeface="Calibri"/>
                <a:cs typeface="Calibri"/>
                <a:sym typeface="Calibri"/>
              </a:rPr>
              <a:t>This is the reflection screen.  Students write and SAVE their reflections for each session.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871</TotalTime>
  <Words>852</Words>
  <Application>Microsoft Office PowerPoint</Application>
  <PresentationFormat>Widescreen</PresentationFormat>
  <Paragraphs>72</Paragraphs>
  <Slides>19</Slides>
  <Notes>19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Exploratory Teacher and Student Screens</vt:lpstr>
      <vt:lpstr>QUICK REFERENCE</vt:lpstr>
      <vt:lpstr>Exploratory Student Screens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Exploratory Teacher Screens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Jennifer Leonard</dc:creator>
  <cp:lastModifiedBy>Jennifer Leonard</cp:lastModifiedBy>
  <cp:revision>14</cp:revision>
  <dcterms:created xsi:type="dcterms:W3CDTF">2020-09-26T21:13:47Z</dcterms:created>
  <dcterms:modified xsi:type="dcterms:W3CDTF">2024-09-03T12:37:12Z</dcterms:modified>
</cp:coreProperties>
</file>